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76" r:id="rId3"/>
    <p:sldId id="257" r:id="rId4"/>
    <p:sldId id="303" r:id="rId5"/>
    <p:sldId id="307" r:id="rId6"/>
    <p:sldId id="688" r:id="rId7"/>
    <p:sldId id="259" r:id="rId8"/>
    <p:sldId id="367" r:id="rId9"/>
    <p:sldId id="286" r:id="rId10"/>
    <p:sldId id="291" r:id="rId11"/>
    <p:sldId id="284" r:id="rId12"/>
    <p:sldId id="369" r:id="rId13"/>
    <p:sldId id="368" r:id="rId14"/>
    <p:sldId id="315" r:id="rId15"/>
    <p:sldId id="374" r:id="rId16"/>
    <p:sldId id="336" r:id="rId17"/>
    <p:sldId id="704" r:id="rId18"/>
    <p:sldId id="691" r:id="rId19"/>
    <p:sldId id="280" r:id="rId20"/>
    <p:sldId id="382" r:id="rId21"/>
    <p:sldId id="381" r:id="rId22"/>
    <p:sldId id="380" r:id="rId23"/>
    <p:sldId id="352" r:id="rId24"/>
    <p:sldId id="353" r:id="rId25"/>
    <p:sldId id="354" r:id="rId26"/>
    <p:sldId id="355" r:id="rId27"/>
    <p:sldId id="356" r:id="rId28"/>
    <p:sldId id="690" r:id="rId29"/>
    <p:sldId id="689" r:id="rId30"/>
    <p:sldId id="687" r:id="rId31"/>
    <p:sldId id="692" r:id="rId32"/>
    <p:sldId id="679" r:id="rId33"/>
    <p:sldId id="383" r:id="rId34"/>
    <p:sldId id="357" r:id="rId35"/>
    <p:sldId id="362" r:id="rId36"/>
    <p:sldId id="365" r:id="rId37"/>
  </p:sldIdLst>
  <p:sldSz cx="9144000" cy="6858000" type="screen4x3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>
      <a:defRPr>
        <a:latin typeface="Arial"/>
        <a:ea typeface="Arial"/>
        <a:cs typeface="Arial"/>
        <a:sym typeface="Arial"/>
      </a:defRPr>
    </a:lvl6pPr>
    <a:lvl7pPr>
      <a:defRPr>
        <a:latin typeface="Arial"/>
        <a:ea typeface="Arial"/>
        <a:cs typeface="Arial"/>
        <a:sym typeface="Arial"/>
      </a:defRPr>
    </a:lvl7pPr>
    <a:lvl8pPr>
      <a:defRPr>
        <a:latin typeface="Arial"/>
        <a:ea typeface="Arial"/>
        <a:cs typeface="Arial"/>
        <a:sym typeface="Arial"/>
      </a:defRPr>
    </a:lvl8pPr>
    <a:lvl9pPr>
      <a:defRPr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/>
    <p:restoredTop sz="95374"/>
  </p:normalViewPr>
  <p:slideViewPr>
    <p:cSldViewPr showGuides="1">
      <p:cViewPr varScale="1">
        <p:scale>
          <a:sx n="122" d="100"/>
          <a:sy n="122" d="100"/>
        </p:scale>
        <p:origin x="536" y="19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5943556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0381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786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3625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7041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80" y="8684880"/>
            <a:ext cx="2972824" cy="45698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C89801-9739-4D8E-92A1-836C540EDB2E}" type="slidenum">
              <a:rPr lang="en-GB" smtClean="0"/>
              <a:pPr eaLnBrk="1" hangingPunct="1"/>
              <a:t>23</a:t>
            </a:fld>
            <a:endParaRPr lang="en-GB"/>
          </a:p>
        </p:txBody>
      </p:sp>
      <p:sp>
        <p:nvSpPr>
          <p:cNvPr id="1781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508" y="4343913"/>
            <a:ext cx="5028986" cy="41143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Arial" pitchFamily="34" charset="0"/>
              </a:rPr>
              <a:t>Jigsaws - Overlap occurs where features have grown in geologically recent times</a:t>
            </a:r>
          </a:p>
        </p:txBody>
      </p:sp>
    </p:spTree>
    <p:extLst>
      <p:ext uri="{BB962C8B-B14F-4D97-AF65-F5344CB8AC3E}">
        <p14:creationId xmlns:p14="http://schemas.microsoft.com/office/powerpoint/2010/main" val="721403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 txBox="1">
            <a:spLocks noGrp="1" noChangeArrowheads="1"/>
          </p:cNvSpPr>
          <p:nvPr/>
        </p:nvSpPr>
        <p:spPr bwMode="auto">
          <a:xfrm>
            <a:off x="3883851" y="8684899"/>
            <a:ext cx="2972548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4D16212-83B9-4E2B-B3F6-600178073C2B}" type="slidenum">
              <a:rPr lang="en-GB" sz="1200"/>
              <a:pPr algn="r" eaLnBrk="1" hangingPunct="1"/>
              <a:t>24</a:t>
            </a:fld>
            <a:endParaRPr lang="en-GB" sz="1200"/>
          </a:p>
        </p:txBody>
      </p:sp>
      <p:sp>
        <p:nvSpPr>
          <p:cNvPr id="1792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508" y="4343913"/>
            <a:ext cx="5028986" cy="41143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Arial" pitchFamily="34" charset="0"/>
              </a:rPr>
              <a:t>Jigsaws - Overlap occurs where features have grown in geologically recent times</a:t>
            </a:r>
          </a:p>
        </p:txBody>
      </p:sp>
    </p:spTree>
    <p:extLst>
      <p:ext uri="{BB962C8B-B14F-4D97-AF65-F5344CB8AC3E}">
        <p14:creationId xmlns:p14="http://schemas.microsoft.com/office/powerpoint/2010/main" val="159352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 txBox="1">
            <a:spLocks noGrp="1" noChangeArrowheads="1"/>
          </p:cNvSpPr>
          <p:nvPr/>
        </p:nvSpPr>
        <p:spPr bwMode="auto">
          <a:xfrm>
            <a:off x="3883851" y="8684899"/>
            <a:ext cx="2972548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786CA3A-C73C-4B7B-9E3C-C7FE93635103}" type="slidenum">
              <a:rPr lang="en-GB" sz="1200"/>
              <a:pPr algn="r" eaLnBrk="1" hangingPunct="1"/>
              <a:t>26</a:t>
            </a:fld>
            <a:endParaRPr lang="en-GB" sz="1200"/>
          </a:p>
        </p:txBody>
      </p:sp>
      <p:sp>
        <p:nvSpPr>
          <p:cNvPr id="180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508" y="4343913"/>
            <a:ext cx="5028986" cy="41143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Arial" pitchFamily="34" charset="0"/>
              </a:rPr>
              <a:t>Jigsaws - Overlap occurs where features have grown in geologically recent times</a:t>
            </a:r>
          </a:p>
        </p:txBody>
      </p:sp>
    </p:spTree>
    <p:extLst>
      <p:ext uri="{BB962C8B-B14F-4D97-AF65-F5344CB8AC3E}">
        <p14:creationId xmlns:p14="http://schemas.microsoft.com/office/powerpoint/2010/main" val="3323186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80" y="8684880"/>
            <a:ext cx="2972824" cy="45698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3E98EDC-E2DD-4A46-86AF-B5705D9E7074}" type="slidenum">
              <a:rPr lang="en-GB" smtClean="0"/>
              <a:pPr eaLnBrk="1" hangingPunct="1"/>
              <a:t>27</a:t>
            </a:fld>
            <a:endParaRPr lang="en-GB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>
                <a:latin typeface="Arial" pitchFamily="34" charset="0"/>
              </a:rPr>
              <a:t>JIGSAWS</a:t>
            </a:r>
            <a:r>
              <a:rPr lang="en-GB">
                <a:latin typeface="Arial" pitchFamily="34" charset="0"/>
              </a:rPr>
              <a:t>– try animal/plant reconstruction. ANSWER above</a:t>
            </a:r>
          </a:p>
        </p:txBody>
      </p:sp>
    </p:spTree>
    <p:extLst>
      <p:ext uri="{BB962C8B-B14F-4D97-AF65-F5344CB8AC3E}">
        <p14:creationId xmlns:p14="http://schemas.microsoft.com/office/powerpoint/2010/main" val="1746041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632484" y="6513674"/>
            <a:ext cx="4310882" cy="3432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61" tIns="45930" rIns="91861" bIns="4593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9556" indent="-28444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7780" indent="-2275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2891" indent="-2275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8003" indent="-2275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3115" indent="-227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58226" indent="-227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13337" indent="-227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68448" indent="-227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DE2F828-617D-417C-8838-5B0EA8CF47D6}" type="slidenum">
              <a:rPr lang="en-GB" smtClean="0"/>
              <a:pPr eaLnBrk="1" hangingPunct="1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7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632484" y="6513674"/>
            <a:ext cx="4310882" cy="3432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61" tIns="45930" rIns="91861" bIns="4593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9556" indent="-28444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7780" indent="-2275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2891" indent="-2275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48003" indent="-22755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3115" indent="-227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58226" indent="-227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13337" indent="-227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68448" indent="-2275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F2954BD-C6D5-410D-8437-E127C89DCA22}" type="slidenum">
              <a:rPr lang="en-GB" smtClean="0"/>
              <a:pPr eaLnBrk="1" hangingPunct="1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57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71463" y="223838"/>
            <a:ext cx="1716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>
              <a:latin typeface="Comic Sans MS" pitchFamily="66" charset="0"/>
            </a:endParaRPr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81000" y="914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374650" y="85725"/>
            <a:ext cx="914400" cy="914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250825" y="44450"/>
            <a:ext cx="1152525" cy="10810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00506"/>
            <a:ext cx="8458200" cy="4876800"/>
          </a:xfrm>
        </p:spPr>
        <p:txBody>
          <a:bodyPr/>
          <a:lstStyle>
            <a:lvl1pPr marL="342900" indent="-342900">
              <a:buClr>
                <a:srgbClr val="0072BC"/>
              </a:buClr>
              <a:buFont typeface="Wingdings" panose="05000000000000000000" pitchFamily="2" charset="2"/>
              <a:buChar char="§"/>
              <a:defRPr sz="1800">
                <a:latin typeface="+mj-lt"/>
                <a:cs typeface="Arial" panose="020B0604020202020204" pitchFamily="34" charset="0"/>
              </a:defRPr>
            </a:lvl1pPr>
            <a:lvl2pPr marL="783771" indent="-326571">
              <a:buClr>
                <a:srgbClr val="0072BC"/>
              </a:buClr>
              <a:buFont typeface="Helvetica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2pPr>
            <a:lvl3pPr>
              <a:defRPr sz="1800">
                <a:latin typeface="+mj-lt"/>
                <a:cs typeface="Arial" panose="020B0604020202020204" pitchFamily="34" charset="0"/>
              </a:defRPr>
            </a:lvl3pPr>
            <a:lvl4pPr>
              <a:defRPr sz="1800">
                <a:latin typeface="+mj-lt"/>
                <a:cs typeface="Arial" panose="020B0604020202020204" pitchFamily="34" charset="0"/>
              </a:defRPr>
            </a:lvl4pPr>
            <a:lvl5pPr>
              <a:defRPr sz="18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315200" cy="838200"/>
          </a:xfrm>
        </p:spPr>
        <p:txBody>
          <a:bodyPr/>
          <a:lstStyle>
            <a:lvl1pPr>
              <a:defRPr sz="2400" b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16" name="pasted-image.pdf">
            <a:extLst>
              <a:ext uri="{FF2B5EF4-FFF2-40B4-BE49-F238E27FC236}">
                <a16:creationId xmlns:a16="http://schemas.microsoft.com/office/drawing/2014/main" id="{CDAE53C5-AF27-4911-99B1-4940DDC53BFC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9003" y="303136"/>
            <a:ext cx="1745744" cy="7644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717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1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026" y="-19527"/>
            <a:ext cx="9168052" cy="6897054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5F5F5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3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631766" y="311121"/>
            <a:ext cx="8708251" cy="689705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3333" y="6680617"/>
            <a:ext cx="9168051" cy="196007"/>
          </a:xfrm>
          <a:prstGeom prst="rect">
            <a:avLst/>
          </a:prstGeom>
          <a:solidFill>
            <a:srgbClr val="FFDC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00">
                <a:solidFill>
                  <a:srgbClr val="29297A"/>
                </a:solidFill>
              </a:defRPr>
            </a:pPr>
            <a:endParaRPr/>
          </a:p>
        </p:txBody>
      </p:sp>
      <p:pic>
        <p:nvPicPr>
          <p:cNvPr id="5" name="pasted-image.pdf"/>
          <p:cNvPicPr/>
          <p:nvPr/>
        </p:nvPicPr>
        <p:blipFill>
          <a:blip r:embed="rId6"/>
          <a:stretch>
            <a:fillRect/>
          </a:stretch>
        </p:blipFill>
        <p:spPr>
          <a:xfrm>
            <a:off x="359003" y="303136"/>
            <a:ext cx="1745744" cy="76444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algn="ctr">
        <a:defRPr sz="4400">
          <a:latin typeface="Arial"/>
          <a:ea typeface="Arial"/>
          <a:cs typeface="Arial"/>
          <a:sym typeface="Arial"/>
        </a:defRPr>
      </a:lvl1pPr>
      <a:lvl2pPr algn="ctr">
        <a:defRPr sz="4400">
          <a:latin typeface="Arial"/>
          <a:ea typeface="Arial"/>
          <a:cs typeface="Arial"/>
          <a:sym typeface="Arial"/>
        </a:defRPr>
      </a:lvl2pPr>
      <a:lvl3pPr algn="ctr">
        <a:defRPr sz="4400">
          <a:latin typeface="Arial"/>
          <a:ea typeface="Arial"/>
          <a:cs typeface="Arial"/>
          <a:sym typeface="Arial"/>
        </a:defRPr>
      </a:lvl3pPr>
      <a:lvl4pPr algn="ctr">
        <a:defRPr sz="4400">
          <a:latin typeface="Arial"/>
          <a:ea typeface="Arial"/>
          <a:cs typeface="Arial"/>
          <a:sym typeface="Arial"/>
        </a:defRPr>
      </a:lvl4pPr>
      <a:lvl5pPr algn="ctr">
        <a:defRPr sz="4400">
          <a:latin typeface="Arial"/>
          <a:ea typeface="Arial"/>
          <a:cs typeface="Arial"/>
          <a:sym typeface="Arial"/>
        </a:defRPr>
      </a:lvl5pPr>
      <a:lvl6pPr indent="457200" algn="ctr">
        <a:defRPr sz="4400">
          <a:latin typeface="Arial"/>
          <a:ea typeface="Arial"/>
          <a:cs typeface="Arial"/>
          <a:sym typeface="Arial"/>
        </a:defRPr>
      </a:lvl6pPr>
      <a:lvl7pPr indent="914400" algn="ctr">
        <a:defRPr sz="4400">
          <a:latin typeface="Arial"/>
          <a:ea typeface="Arial"/>
          <a:cs typeface="Arial"/>
          <a:sym typeface="Arial"/>
        </a:defRPr>
      </a:lvl7pPr>
      <a:lvl8pPr indent="1371600" algn="ctr">
        <a:defRPr sz="4400">
          <a:latin typeface="Arial"/>
          <a:ea typeface="Arial"/>
          <a:cs typeface="Arial"/>
          <a:sym typeface="Arial"/>
        </a:defRPr>
      </a:lvl8pPr>
      <a:lvl9pPr indent="1828800" algn="ctr">
        <a:defRPr sz="4400"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4pPr>
      <a:lvl5pPr marL="2235200" indent="-4064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5pPr>
      <a:lvl6pPr marL="26924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6pPr>
      <a:lvl7pPr marL="31496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7pPr>
      <a:lvl8pPr marL="36068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8pPr>
      <a:lvl9pPr marL="40640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earthlearningidea.com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earthlearningidea.com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arthlearningidea.blogspot.com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arthlearningidea.com/PDF/79_Italian.pdf" TargetMode="External"/><Relationship Id="rId4" Type="http://schemas.openxmlformats.org/officeDocument/2006/relationships/hyperlink" Target="https://www.earthlearningidea.com/PDF/79_Geobattleships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rthlearningidea.com/PDF/85_Continental_jigsaw_puzzle.pdf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arthlearningidea.com/PDF/85_Italian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hyperlink" Target="https://www.earthbyte.org/global-kinematics-of-tectonic-plates-and-subduction-zones-since-the-late-paleozoic-period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media.hhmi.org/biointeractive/earthviewer_web/earthviewer.html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7zjJj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bit.ly/2Jb9Z6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arthlearningidea.com/PDF/87_Plate_riding.pdf" TargetMode="Externa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18" Type="http://schemas.openxmlformats.org/officeDocument/2006/relationships/hyperlink" Target="https://bit.ly/2Jb9Z6t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17" Type="http://schemas.openxmlformats.org/officeDocument/2006/relationships/hyperlink" Target="https://www.earthlearningidea.com/PDF/278_Plate_margins_movement.pdf" TargetMode="External"/><Relationship Id="rId2" Type="http://schemas.openxmlformats.org/officeDocument/2006/relationships/notesSlide" Target="../notesSlides/notesSlide9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9.png"/><Relationship Id="rId1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arthlearningidea.com/PDF/295_Italian.pdf" TargetMode="External"/><Relationship Id="rId4" Type="http://schemas.openxmlformats.org/officeDocument/2006/relationships/hyperlink" Target="https://www.earthlearningidea.com/PDF/295_Lyell_on_Etna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@egu.eu" TargetMode="External"/><Relationship Id="rId2" Type="http://schemas.openxmlformats.org/officeDocument/2006/relationships/hyperlink" Target="mailto:giulia.realdon@unicam.it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u.eu/education/gift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hyperlink" Target="mailto:giuliarealdon@unicam.it" TargetMode="External"/><Relationship Id="rId7" Type="http://schemas.openxmlformats.org/officeDocument/2006/relationships/hyperlink" Target="https://bit.ly/37zjJj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-18613" y="6680617"/>
            <a:ext cx="9180000" cy="196007"/>
          </a:xfrm>
          <a:prstGeom prst="rect">
            <a:avLst/>
          </a:prstGeom>
          <a:solidFill>
            <a:srgbClr val="FFDC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00">
                <a:solidFill>
                  <a:srgbClr val="29297A"/>
                </a:solidFill>
              </a:defRPr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125760" y="328668"/>
            <a:ext cx="8892480" cy="3554819"/>
          </a:xfrm>
          <a:prstGeom prst="rect">
            <a:avLst/>
          </a:prstGeom>
          <a:ln w="12700">
            <a:miter lim="400000"/>
          </a:ln>
          <a:effectLst>
            <a:outerShdw blurRad="38100" dist="20000" dir="4072822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Practical labs on plate tectonics</a:t>
            </a:r>
            <a:endParaRPr lang="it-IT" sz="2800" dirty="0">
              <a:solidFill>
                <a:srgbClr val="FFDE02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2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(also suitable for distance teaching)</a:t>
            </a:r>
          </a:p>
          <a:p>
            <a:pPr algn="ctr"/>
            <a:endParaRPr lang="en-US" sz="2200" dirty="0">
              <a:solidFill>
                <a:srgbClr val="FFDE02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400" dirty="0" err="1">
                <a:solidFill>
                  <a:srgbClr val="FFDE02"/>
                </a:solidFill>
                <a:latin typeface="+mj-lt"/>
                <a:ea typeface="+mj-ea"/>
                <a:cs typeface="+mj-cs"/>
              </a:rPr>
              <a:t>Laboratori</a:t>
            </a:r>
            <a:r>
              <a:rPr lang="en-US" sz="24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 hands-on </a:t>
            </a:r>
            <a:r>
              <a:rPr lang="en-US" sz="2400" dirty="0" err="1">
                <a:solidFill>
                  <a:srgbClr val="FFDE02"/>
                </a:solidFill>
                <a:latin typeface="+mj-lt"/>
                <a:ea typeface="+mj-ea"/>
                <a:cs typeface="+mj-cs"/>
              </a:rPr>
              <a:t>sulla</a:t>
            </a:r>
            <a:r>
              <a:rPr lang="en-US" sz="24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DE02"/>
                </a:solidFill>
                <a:latin typeface="+mj-lt"/>
                <a:ea typeface="+mj-ea"/>
                <a:cs typeface="+mj-cs"/>
              </a:rPr>
              <a:t>tettonica</a:t>
            </a:r>
            <a:r>
              <a:rPr lang="en-US" sz="24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DE02"/>
                </a:solidFill>
                <a:latin typeface="+mj-lt"/>
                <a:ea typeface="+mj-ea"/>
                <a:cs typeface="+mj-cs"/>
              </a:rPr>
              <a:t>delle</a:t>
            </a:r>
            <a:r>
              <a:rPr lang="en-US" sz="24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FFDE02"/>
                </a:solidFill>
                <a:latin typeface="+mj-lt"/>
                <a:ea typeface="+mj-ea"/>
                <a:cs typeface="+mj-cs"/>
              </a:rPr>
              <a:t>placche</a:t>
            </a:r>
            <a:endParaRPr lang="en-US" sz="2400" dirty="0">
              <a:solidFill>
                <a:srgbClr val="FFDE02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2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200" dirty="0" err="1">
                <a:solidFill>
                  <a:srgbClr val="FFDE02"/>
                </a:solidFill>
                <a:latin typeface="+mj-lt"/>
                <a:ea typeface="+mj-ea"/>
                <a:cs typeface="+mj-cs"/>
              </a:rPr>
              <a:t>adattabili</a:t>
            </a:r>
            <a:r>
              <a:rPr lang="en-US" sz="22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dirty="0" err="1">
                <a:solidFill>
                  <a:srgbClr val="FFDE02"/>
                </a:solidFill>
                <a:latin typeface="+mj-lt"/>
                <a:ea typeface="+mj-ea"/>
                <a:cs typeface="+mj-cs"/>
              </a:rPr>
              <a:t>alla</a:t>
            </a:r>
            <a:r>
              <a:rPr lang="en-US" sz="22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dirty="0" err="1">
                <a:solidFill>
                  <a:srgbClr val="FFDE02"/>
                </a:solidFill>
                <a:latin typeface="+mj-lt"/>
                <a:ea typeface="+mj-ea"/>
                <a:cs typeface="+mj-cs"/>
              </a:rPr>
              <a:t>didattica</a:t>
            </a:r>
            <a:r>
              <a:rPr lang="en-US" sz="22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200" dirty="0" err="1">
                <a:solidFill>
                  <a:srgbClr val="FFDE02"/>
                </a:solidFill>
                <a:latin typeface="+mj-lt"/>
                <a:ea typeface="+mj-ea"/>
                <a:cs typeface="+mj-cs"/>
              </a:rPr>
              <a:t>distanza</a:t>
            </a:r>
            <a:r>
              <a:rPr lang="en-US" sz="2200" dirty="0">
                <a:solidFill>
                  <a:srgbClr val="FFDE02"/>
                </a:solidFill>
                <a:latin typeface="+mj-lt"/>
                <a:ea typeface="+mj-ea"/>
                <a:cs typeface="+mj-cs"/>
              </a:rPr>
              <a:t>)</a:t>
            </a:r>
            <a:endParaRPr lang="it-IT" sz="2200" dirty="0">
              <a:solidFill>
                <a:srgbClr val="FFDE02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ts val="1200"/>
              </a:spcBef>
            </a:pPr>
            <a:endParaRPr lang="it-IT" sz="2000" dirty="0">
              <a:solidFill>
                <a:srgbClr val="FFDE02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 algn="ctr">
              <a:spcBef>
                <a:spcPts val="1200"/>
              </a:spcBef>
            </a:pPr>
            <a:r>
              <a:rPr lang="it-IT" sz="2000" dirty="0">
                <a:solidFill>
                  <a:srgbClr val="FFDE02"/>
                </a:solidFill>
                <a:latin typeface="+mj-lt"/>
                <a:ea typeface="+mj-ea"/>
                <a:cs typeface="+mj-cs"/>
                <a:sym typeface="Helvetica"/>
              </a:rPr>
              <a:t>Giulia Realdon</a:t>
            </a:r>
          </a:p>
          <a:p>
            <a:pPr lvl="0" algn="ctr">
              <a:spcBef>
                <a:spcPts val="600"/>
              </a:spcBef>
            </a:pPr>
            <a:r>
              <a:rPr lang="it-IT" sz="1600" dirty="0">
                <a:solidFill>
                  <a:srgbClr val="FFDE02"/>
                </a:solidFill>
                <a:latin typeface="+mj-lt"/>
                <a:ea typeface="+mj-ea"/>
                <a:cs typeface="+mj-cs"/>
                <a:sym typeface="Helvetica"/>
              </a:rPr>
              <a:t>EGU </a:t>
            </a:r>
            <a:r>
              <a:rPr lang="it-IT" sz="1600" dirty="0" err="1">
                <a:solidFill>
                  <a:srgbClr val="FFDE02"/>
                </a:solidFill>
                <a:latin typeface="+mj-lt"/>
                <a:ea typeface="+mj-ea"/>
                <a:cs typeface="+mj-cs"/>
                <a:sym typeface="Helvetica"/>
              </a:rPr>
              <a:t>Geoscience</a:t>
            </a:r>
            <a:r>
              <a:rPr lang="it-IT" sz="1600" dirty="0">
                <a:solidFill>
                  <a:srgbClr val="FFDE02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it-IT" sz="1600" dirty="0" err="1">
                <a:solidFill>
                  <a:srgbClr val="FFDE02"/>
                </a:solidFill>
                <a:latin typeface="+mj-lt"/>
                <a:ea typeface="+mj-ea"/>
                <a:cs typeface="+mj-cs"/>
                <a:sym typeface="Helvetica"/>
              </a:rPr>
              <a:t>Education</a:t>
            </a:r>
            <a:r>
              <a:rPr lang="it-IT" sz="1600" dirty="0">
                <a:solidFill>
                  <a:srgbClr val="FFDE02"/>
                </a:solidFill>
                <a:latin typeface="+mj-lt"/>
                <a:ea typeface="+mj-ea"/>
                <a:cs typeface="+mj-cs"/>
                <a:sym typeface="Helvetica"/>
              </a:rPr>
              <a:t> Field </a:t>
            </a:r>
            <a:r>
              <a:rPr lang="it-IT" sz="1600" dirty="0" err="1">
                <a:solidFill>
                  <a:srgbClr val="FFDE02"/>
                </a:solidFill>
                <a:latin typeface="+mj-lt"/>
                <a:ea typeface="+mj-ea"/>
                <a:cs typeface="+mj-cs"/>
                <a:sym typeface="Helvetica"/>
              </a:rPr>
              <a:t>Officer</a:t>
            </a:r>
            <a:r>
              <a:rPr lang="it-IT" sz="1600" dirty="0">
                <a:solidFill>
                  <a:srgbClr val="FFDE02"/>
                </a:solidFill>
                <a:latin typeface="+mj-lt"/>
                <a:ea typeface="+mj-ea"/>
                <a:cs typeface="+mj-cs"/>
                <a:sym typeface="Helvetica"/>
              </a:rPr>
              <a:t> per l’Italia</a:t>
            </a:r>
          </a:p>
          <a:p>
            <a:pPr lvl="0" algn="ctr">
              <a:spcBef>
                <a:spcPts val="1200"/>
              </a:spcBef>
            </a:pPr>
            <a:endParaRPr sz="2200" dirty="0">
              <a:solidFill>
                <a:srgbClr val="FFDE02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305555" y="4558687"/>
            <a:ext cx="2530110" cy="1107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unicamLOGO .png">
            <a:extLst>
              <a:ext uri="{FF2B5EF4-FFF2-40B4-BE49-F238E27FC236}">
                <a16:creationId xmlns:a16="http://schemas.microsoft.com/office/drawing/2014/main" id="{14D1387D-A742-B34D-8F53-45596A8A2F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4255897"/>
            <a:ext cx="1192994" cy="147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B606E52-FD62-954F-A504-755E48DC7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77" y="4279848"/>
            <a:ext cx="1425114" cy="1425114"/>
          </a:xfrm>
          <a:prstGeom prst="rect">
            <a:avLst/>
          </a:prstGeom>
        </p:spPr>
      </p:pic>
      <p:sp>
        <p:nvSpPr>
          <p:cNvPr id="10" name="Shape 13">
            <a:extLst>
              <a:ext uri="{FF2B5EF4-FFF2-40B4-BE49-F238E27FC236}">
                <a16:creationId xmlns:a16="http://schemas.microsoft.com/office/drawing/2014/main" id="{0AE41949-32EB-1146-92D0-BF15105C9AE3}"/>
              </a:ext>
            </a:extLst>
          </p:cNvPr>
          <p:cNvSpPr/>
          <p:nvPr/>
        </p:nvSpPr>
        <p:spPr>
          <a:xfrm flipV="1">
            <a:off x="2340248" y="6072405"/>
            <a:ext cx="4464000" cy="1"/>
          </a:xfrm>
          <a:prstGeom prst="line">
            <a:avLst/>
          </a:prstGeom>
          <a:ln w="25400">
            <a:solidFill>
              <a:srgbClr val="FEDE02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" name="Shape 12">
            <a:extLst>
              <a:ext uri="{FF2B5EF4-FFF2-40B4-BE49-F238E27FC236}">
                <a16:creationId xmlns:a16="http://schemas.microsoft.com/office/drawing/2014/main" id="{5F35085C-0AFE-9B4E-B25D-70BFEC81EF08}"/>
              </a:ext>
            </a:extLst>
          </p:cNvPr>
          <p:cNvSpPr/>
          <p:nvPr/>
        </p:nvSpPr>
        <p:spPr>
          <a:xfrm>
            <a:off x="2338610" y="6154420"/>
            <a:ext cx="4464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800"/>
              </a:spcBef>
              <a:defRPr sz="1600">
                <a:solidFill>
                  <a:srgbClr val="FFDE0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DE02"/>
                </a:solidFill>
              </a:rPr>
              <a:t>Meetings | Publications | Outreach | www.egu.</a:t>
            </a:r>
            <a:r>
              <a:rPr lang="en-GB" sz="1600" dirty="0" err="1">
                <a:solidFill>
                  <a:srgbClr val="FFDE02"/>
                </a:solidFill>
              </a:rPr>
              <a:t>eu</a:t>
            </a:r>
            <a:endParaRPr sz="1600" dirty="0">
              <a:solidFill>
                <a:srgbClr val="FFDE02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88840"/>
            <a:ext cx="8064500" cy="4114800"/>
          </a:xfrm>
        </p:spPr>
        <p:txBody>
          <a:bodyPr/>
          <a:lstStyle/>
          <a:p>
            <a:pPr>
              <a:buFont typeface="Marlett" pitchFamily="2" charset="2"/>
              <a:buNone/>
            </a:pPr>
            <a:r>
              <a:rPr lang="en-GB" altLang="en-US" b="1" dirty="0">
                <a:solidFill>
                  <a:srgbClr val="0070C0"/>
                </a:solidFill>
              </a:rPr>
              <a:t>Concrete preparation</a:t>
            </a:r>
          </a:p>
          <a:p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preparing the ground; ensuring familiarity with the apparatus, terminology, etc.</a:t>
            </a:r>
          </a:p>
          <a:p>
            <a:pPr marL="0" indent="0">
              <a:buNone/>
            </a:pPr>
            <a:r>
              <a:rPr lang="en-GB" altLang="en-US" b="1" dirty="0">
                <a:solidFill>
                  <a:srgbClr val="0070C0"/>
                </a:solidFill>
              </a:rPr>
              <a:t>Construction</a:t>
            </a:r>
          </a:p>
          <a:p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a pattern in the data</a:t>
            </a:r>
          </a:p>
          <a:p>
            <a:pPr marL="0" indent="0">
              <a:buNone/>
            </a:pPr>
            <a:r>
              <a:rPr lang="en-GB" altLang="en-US" b="1" dirty="0">
                <a:solidFill>
                  <a:srgbClr val="0070C0"/>
                </a:solidFill>
              </a:rPr>
              <a:t>Cognitive Conflict</a:t>
            </a:r>
          </a:p>
          <a:p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new data doesn’t fit the pattern</a:t>
            </a:r>
          </a:p>
          <a:p>
            <a:pPr marL="0" indent="0">
              <a:buNone/>
            </a:pPr>
            <a:r>
              <a:rPr lang="en-GB" altLang="en-US" b="1" dirty="0">
                <a:solidFill>
                  <a:srgbClr val="0070C0"/>
                </a:solidFill>
              </a:rPr>
              <a:t>Metacognition</a:t>
            </a:r>
          </a:p>
          <a:p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considering your thinking, usually verbally or on paper</a:t>
            </a:r>
          </a:p>
          <a:p>
            <a:pPr marL="0" indent="0">
              <a:buNone/>
            </a:pPr>
            <a:r>
              <a:rPr lang="en-GB" altLang="en-US" b="1" dirty="0">
                <a:solidFill>
                  <a:srgbClr val="0070C0"/>
                </a:solidFill>
              </a:rPr>
              <a:t>Bridging</a:t>
            </a:r>
          </a:p>
          <a:p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applying your understanding to new contexts</a:t>
            </a:r>
          </a:p>
          <a:p>
            <a:pPr>
              <a:buFont typeface="Marlett" pitchFamily="2" charset="2"/>
              <a:buChar char="5"/>
            </a:pPr>
            <a:endParaRPr lang="en-GB" altLang="en-US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CASE Programme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19559E-1032-2748-AC87-4C84F5433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22525"/>
            <a:ext cx="1695540" cy="169814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4A73EA3-252B-D642-A810-E4387E048FEF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FF7C7F-42A9-7B43-9FD1-0F4B7716FFC1}"/>
              </a:ext>
            </a:extLst>
          </p:cNvPr>
          <p:cNvSpPr txBox="1"/>
          <p:nvPr/>
        </p:nvSpPr>
        <p:spPr>
          <a:xfrm>
            <a:off x="5357192" y="6581003"/>
            <a:ext cx="37868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 err="1">
                <a:solidFill>
                  <a:srgbClr val="000000"/>
                </a:solidFill>
              </a:rPr>
              <a:t>Image:Center</a:t>
            </a:r>
            <a:r>
              <a:rPr lang="it-IT" sz="1200" dirty="0">
                <a:solidFill>
                  <a:srgbClr val="000000"/>
                </a:solidFill>
              </a:rPr>
              <a:t> for Language </a:t>
            </a:r>
            <a:r>
              <a:rPr lang="it-IT" sz="1200" dirty="0" err="1">
                <a:solidFill>
                  <a:srgbClr val="000000"/>
                </a:solidFill>
              </a:rPr>
              <a:t>Education</a:t>
            </a:r>
            <a:r>
              <a:rPr lang="it-IT" sz="1200" dirty="0">
                <a:solidFill>
                  <a:srgbClr val="000000"/>
                </a:solidFill>
              </a:rPr>
              <a:t>, HKUST 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71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723" y="2060848"/>
            <a:ext cx="8064500" cy="4114800"/>
          </a:xfrm>
        </p:spPr>
        <p:txBody>
          <a:bodyPr/>
          <a:lstStyle/>
          <a:p>
            <a:pPr>
              <a:buFont typeface="Marlett" pitchFamily="2" charset="2"/>
              <a:buNone/>
            </a:pPr>
            <a:r>
              <a:rPr lang="en-GB" altLang="en-US" b="1" dirty="0" err="1">
                <a:solidFill>
                  <a:srgbClr val="0070C0"/>
                </a:solidFill>
              </a:rPr>
              <a:t>Preparazione</a:t>
            </a:r>
            <a:r>
              <a:rPr lang="en-GB" altLang="en-US" b="1" dirty="0">
                <a:solidFill>
                  <a:srgbClr val="0070C0"/>
                </a:solidFill>
              </a:rPr>
              <a:t> </a:t>
            </a:r>
            <a:r>
              <a:rPr lang="en-GB" altLang="en-US" b="1" dirty="0" err="1">
                <a:solidFill>
                  <a:srgbClr val="0070C0"/>
                </a:solidFill>
              </a:rPr>
              <a:t>materiale</a:t>
            </a:r>
            <a:r>
              <a:rPr lang="en-GB" altLang="en-US" b="1" dirty="0">
                <a:solidFill>
                  <a:srgbClr val="0070C0"/>
                </a:solidFill>
              </a:rPr>
              <a:t> </a:t>
            </a:r>
          </a:p>
          <a:p>
            <a:r>
              <a:rPr lang="en-GB" altLang="en-US" dirty="0" err="1">
                <a:solidFill>
                  <a:srgbClr val="535353"/>
                </a:solidFill>
              </a:rPr>
              <a:t>Preparare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il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terreno</a:t>
            </a:r>
            <a:r>
              <a:rPr lang="en-GB" altLang="en-US" dirty="0">
                <a:solidFill>
                  <a:srgbClr val="535353"/>
                </a:solidFill>
              </a:rPr>
              <a:t>; </a:t>
            </a:r>
            <a:r>
              <a:rPr lang="en-GB" altLang="en-US" dirty="0" err="1">
                <a:solidFill>
                  <a:srgbClr val="535353"/>
                </a:solidFill>
              </a:rPr>
              <a:t>assicurare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familiarità</a:t>
            </a:r>
            <a:r>
              <a:rPr lang="en-GB" altLang="en-US" dirty="0">
                <a:solidFill>
                  <a:srgbClr val="535353"/>
                </a:solidFill>
              </a:rPr>
              <a:t> con le </a:t>
            </a:r>
            <a:r>
              <a:rPr lang="en-GB" altLang="en-US" dirty="0" err="1">
                <a:solidFill>
                  <a:srgbClr val="535353"/>
                </a:solidFill>
              </a:rPr>
              <a:t>attrezzature</a:t>
            </a:r>
            <a:r>
              <a:rPr lang="en-GB" altLang="en-US" dirty="0">
                <a:solidFill>
                  <a:srgbClr val="535353"/>
                </a:solidFill>
              </a:rPr>
              <a:t>, la </a:t>
            </a:r>
            <a:r>
              <a:rPr lang="en-GB" altLang="en-US" dirty="0" err="1">
                <a:solidFill>
                  <a:srgbClr val="535353"/>
                </a:solidFill>
              </a:rPr>
              <a:t>terminologia</a:t>
            </a:r>
            <a:r>
              <a:rPr lang="en-GB" altLang="en-US" dirty="0">
                <a:solidFill>
                  <a:srgbClr val="535353"/>
                </a:solidFill>
              </a:rPr>
              <a:t>, </a:t>
            </a:r>
            <a:r>
              <a:rPr lang="en-GB" altLang="en-US" dirty="0" err="1">
                <a:solidFill>
                  <a:srgbClr val="535353"/>
                </a:solidFill>
              </a:rPr>
              <a:t>ecc</a:t>
            </a:r>
            <a:r>
              <a:rPr lang="en-GB" altLang="en-US" dirty="0">
                <a:solidFill>
                  <a:srgbClr val="535353"/>
                </a:solidFill>
              </a:rPr>
              <a:t>. </a:t>
            </a:r>
          </a:p>
          <a:p>
            <a:pPr marL="0" indent="0">
              <a:buNone/>
            </a:pPr>
            <a:r>
              <a:rPr lang="en-GB" altLang="en-US" b="1" dirty="0" err="1">
                <a:solidFill>
                  <a:srgbClr val="0070C0"/>
                </a:solidFill>
              </a:rPr>
              <a:t>Approccio</a:t>
            </a:r>
            <a:r>
              <a:rPr lang="en-GB" altLang="en-US" b="1" dirty="0">
                <a:solidFill>
                  <a:srgbClr val="0070C0"/>
                </a:solidFill>
              </a:rPr>
              <a:t> </a:t>
            </a:r>
            <a:r>
              <a:rPr lang="en-GB" altLang="en-US" b="1" dirty="0" err="1">
                <a:solidFill>
                  <a:srgbClr val="0070C0"/>
                </a:solidFill>
              </a:rPr>
              <a:t>costruttivista</a:t>
            </a:r>
            <a:endParaRPr lang="en-GB" altLang="en-US" b="1" dirty="0">
              <a:solidFill>
                <a:srgbClr val="0070C0"/>
              </a:solidFill>
            </a:endParaRPr>
          </a:p>
          <a:p>
            <a:r>
              <a:rPr lang="en-GB" altLang="en-US" dirty="0" err="1">
                <a:solidFill>
                  <a:srgbClr val="535353"/>
                </a:solidFill>
              </a:rPr>
              <a:t>Trovare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uno</a:t>
            </a:r>
            <a:r>
              <a:rPr lang="en-GB" altLang="en-US" dirty="0">
                <a:solidFill>
                  <a:srgbClr val="535353"/>
                </a:solidFill>
              </a:rPr>
              <a:t> schema </a:t>
            </a:r>
            <a:r>
              <a:rPr lang="en-GB" altLang="en-US" dirty="0" err="1">
                <a:solidFill>
                  <a:srgbClr val="535353"/>
                </a:solidFill>
              </a:rPr>
              <a:t>nei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dati</a:t>
            </a:r>
            <a:endParaRPr lang="en-GB" altLang="en-US" dirty="0">
              <a:solidFill>
                <a:srgbClr val="535353"/>
              </a:solidFill>
            </a:endParaRPr>
          </a:p>
          <a:p>
            <a:pPr marL="0" indent="0">
              <a:buNone/>
            </a:pPr>
            <a:r>
              <a:rPr lang="en-GB" altLang="en-US" b="1" dirty="0" err="1">
                <a:solidFill>
                  <a:srgbClr val="0070C0"/>
                </a:solidFill>
              </a:rPr>
              <a:t>Conflitto</a:t>
            </a:r>
            <a:r>
              <a:rPr lang="en-GB" altLang="en-US" b="1" dirty="0">
                <a:solidFill>
                  <a:srgbClr val="0070C0"/>
                </a:solidFill>
              </a:rPr>
              <a:t> </a:t>
            </a:r>
            <a:r>
              <a:rPr lang="en-GB" altLang="en-US" b="1" dirty="0" err="1">
                <a:solidFill>
                  <a:srgbClr val="0070C0"/>
                </a:solidFill>
              </a:rPr>
              <a:t>cognitivo</a:t>
            </a:r>
            <a:endParaRPr lang="en-GB" altLang="en-US" b="1" dirty="0">
              <a:solidFill>
                <a:srgbClr val="0070C0"/>
              </a:solidFill>
            </a:endParaRPr>
          </a:p>
          <a:p>
            <a:r>
              <a:rPr lang="en-GB" altLang="en-US" dirty="0" err="1">
                <a:solidFill>
                  <a:srgbClr val="535353"/>
                </a:solidFill>
              </a:rPr>
              <a:t>Quando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nuovi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dati</a:t>
            </a:r>
            <a:r>
              <a:rPr lang="en-GB" altLang="en-US" dirty="0">
                <a:solidFill>
                  <a:srgbClr val="535353"/>
                </a:solidFill>
              </a:rPr>
              <a:t> non </a:t>
            </a:r>
            <a:r>
              <a:rPr lang="en-GB" altLang="en-US" dirty="0" err="1">
                <a:solidFill>
                  <a:srgbClr val="535353"/>
                </a:solidFill>
              </a:rPr>
              <a:t>si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adattano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allo</a:t>
            </a:r>
            <a:r>
              <a:rPr lang="en-GB" altLang="en-US" dirty="0">
                <a:solidFill>
                  <a:srgbClr val="535353"/>
                </a:solidFill>
              </a:rPr>
              <a:t> schema</a:t>
            </a:r>
          </a:p>
          <a:p>
            <a:pPr marL="0" indent="0">
              <a:buNone/>
            </a:pPr>
            <a:r>
              <a:rPr lang="en-GB" altLang="en-US" b="1" dirty="0" err="1">
                <a:solidFill>
                  <a:srgbClr val="0070C0"/>
                </a:solidFill>
              </a:rPr>
              <a:t>Metacognizione</a:t>
            </a:r>
            <a:endParaRPr lang="en-GB" altLang="en-US" b="1" dirty="0">
              <a:solidFill>
                <a:srgbClr val="0070C0"/>
              </a:solidFill>
            </a:endParaRPr>
          </a:p>
          <a:p>
            <a:r>
              <a:rPr lang="en-GB" altLang="en-US" dirty="0" err="1">
                <a:solidFill>
                  <a:srgbClr val="535353"/>
                </a:solidFill>
              </a:rPr>
              <a:t>Ragionare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sul</a:t>
            </a:r>
            <a:r>
              <a:rPr lang="en-GB" altLang="en-US" dirty="0">
                <a:solidFill>
                  <a:srgbClr val="535353"/>
                </a:solidFill>
              </a:rPr>
              <a:t> proprio </a:t>
            </a:r>
            <a:r>
              <a:rPr lang="en-GB" altLang="en-US" dirty="0" err="1">
                <a:solidFill>
                  <a:srgbClr val="535353"/>
                </a:solidFill>
              </a:rPr>
              <a:t>processo</a:t>
            </a:r>
            <a:r>
              <a:rPr lang="en-GB" altLang="en-US" dirty="0">
                <a:solidFill>
                  <a:srgbClr val="535353"/>
                </a:solidFill>
              </a:rPr>
              <a:t> di </a:t>
            </a:r>
            <a:r>
              <a:rPr lang="en-GB" altLang="en-US" dirty="0" err="1">
                <a:solidFill>
                  <a:srgbClr val="535353"/>
                </a:solidFill>
              </a:rPr>
              <a:t>apprendimento</a:t>
            </a:r>
            <a:r>
              <a:rPr lang="en-GB" altLang="en-US" dirty="0">
                <a:solidFill>
                  <a:srgbClr val="535353"/>
                </a:solidFill>
              </a:rPr>
              <a:t>, </a:t>
            </a:r>
            <a:r>
              <a:rPr lang="en-GB" altLang="en-US" dirty="0" err="1">
                <a:solidFill>
                  <a:srgbClr val="535353"/>
                </a:solidFill>
              </a:rPr>
              <a:t>oralmente</a:t>
            </a:r>
            <a:r>
              <a:rPr lang="en-GB" altLang="en-US" dirty="0">
                <a:solidFill>
                  <a:srgbClr val="535353"/>
                </a:solidFill>
              </a:rPr>
              <a:t> o per </a:t>
            </a:r>
            <a:r>
              <a:rPr lang="en-GB" altLang="en-US" dirty="0" err="1">
                <a:solidFill>
                  <a:srgbClr val="535353"/>
                </a:solidFill>
              </a:rPr>
              <a:t>iscritto</a:t>
            </a:r>
            <a:endParaRPr lang="en-GB" altLang="en-US" dirty="0">
              <a:solidFill>
                <a:srgbClr val="535353"/>
              </a:solidFill>
            </a:endParaRPr>
          </a:p>
          <a:p>
            <a:pPr marL="0" indent="0">
              <a:buNone/>
            </a:pPr>
            <a:r>
              <a:rPr lang="en-GB" altLang="en-US" b="1" dirty="0" err="1">
                <a:solidFill>
                  <a:srgbClr val="0070C0"/>
                </a:solidFill>
              </a:rPr>
              <a:t>Collegamento</a:t>
            </a:r>
            <a:r>
              <a:rPr lang="en-GB" altLang="en-US" b="1" dirty="0">
                <a:solidFill>
                  <a:srgbClr val="0070C0"/>
                </a:solidFill>
              </a:rPr>
              <a:t> </a:t>
            </a:r>
          </a:p>
          <a:p>
            <a:r>
              <a:rPr lang="en-GB" altLang="en-US" dirty="0" err="1">
                <a:solidFill>
                  <a:srgbClr val="535353"/>
                </a:solidFill>
              </a:rPr>
              <a:t>Applicare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ciò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che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si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è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capito</a:t>
            </a:r>
            <a:r>
              <a:rPr lang="en-GB" altLang="en-US" dirty="0">
                <a:solidFill>
                  <a:srgbClr val="535353"/>
                </a:solidFill>
              </a:rPr>
              <a:t> a </a:t>
            </a:r>
            <a:r>
              <a:rPr lang="en-GB" altLang="en-US" dirty="0" err="1">
                <a:solidFill>
                  <a:srgbClr val="535353"/>
                </a:solidFill>
              </a:rPr>
              <a:t>contesti</a:t>
            </a:r>
            <a:r>
              <a:rPr lang="en-GB" altLang="en-US" dirty="0">
                <a:solidFill>
                  <a:srgbClr val="535353"/>
                </a:solidFill>
              </a:rPr>
              <a:t> </a:t>
            </a:r>
            <a:r>
              <a:rPr lang="en-GB" altLang="en-US" dirty="0" err="1">
                <a:solidFill>
                  <a:srgbClr val="535353"/>
                </a:solidFill>
              </a:rPr>
              <a:t>nuovi</a:t>
            </a:r>
            <a:endParaRPr lang="en-GB" altLang="en-US" dirty="0">
              <a:solidFill>
                <a:srgbClr val="535353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04664"/>
            <a:ext cx="7315200" cy="838200"/>
          </a:xfrm>
        </p:spPr>
        <p:txBody>
          <a:bodyPr/>
          <a:lstStyle/>
          <a:p>
            <a:r>
              <a:rPr lang="en-GB" altLang="en-US" dirty="0"/>
              <a:t>La base </a:t>
            </a:r>
            <a:r>
              <a:rPr lang="en-GB" altLang="en-US" dirty="0" err="1"/>
              <a:t>teorica</a:t>
            </a:r>
            <a:r>
              <a:rPr lang="en-GB" altLang="en-US" dirty="0"/>
              <a:t>: </a:t>
            </a:r>
            <a:r>
              <a:rPr lang="en-GB" altLang="en-US" dirty="0" err="1"/>
              <a:t>il</a:t>
            </a:r>
            <a:r>
              <a:rPr lang="en-GB" altLang="en-US" dirty="0"/>
              <a:t> </a:t>
            </a:r>
            <a:r>
              <a:rPr lang="en-GB" altLang="en-US" dirty="0" err="1"/>
              <a:t>modello</a:t>
            </a:r>
            <a:r>
              <a:rPr lang="en-GB" altLang="en-US" dirty="0"/>
              <a:t> CASE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9E45B7-5BB3-6E4C-8E6F-FA0851544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37" y="823764"/>
            <a:ext cx="1695540" cy="169814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995340D-E9F1-0E48-A432-925EC65957B1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C2B3BB-1BA4-E246-9E13-90F4D6B56D51}"/>
              </a:ext>
            </a:extLst>
          </p:cNvPr>
          <p:cNvSpPr txBox="1"/>
          <p:nvPr/>
        </p:nvSpPr>
        <p:spPr>
          <a:xfrm>
            <a:off x="5066038" y="6581003"/>
            <a:ext cx="37868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dirty="0" err="1">
                <a:solidFill>
                  <a:srgbClr val="000000"/>
                </a:solidFill>
              </a:rPr>
              <a:t>Image:Center</a:t>
            </a:r>
            <a:r>
              <a:rPr lang="it-IT" sz="1200" dirty="0">
                <a:solidFill>
                  <a:srgbClr val="000000"/>
                </a:solidFill>
              </a:rPr>
              <a:t> for Language </a:t>
            </a:r>
            <a:r>
              <a:rPr lang="it-IT" sz="1200" dirty="0" err="1">
                <a:solidFill>
                  <a:srgbClr val="000000"/>
                </a:solidFill>
              </a:rPr>
              <a:t>Education</a:t>
            </a:r>
            <a:r>
              <a:rPr lang="it-IT" sz="1200" dirty="0">
                <a:solidFill>
                  <a:srgbClr val="000000"/>
                </a:solidFill>
              </a:rPr>
              <a:t>, HKUST 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14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3419872" y="332656"/>
            <a:ext cx="532859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2600" b="1" i="1" dirty="0">
                <a:solidFill>
                  <a:srgbClr val="0072BC"/>
                </a:solidFill>
              </a:rPr>
              <a:t>Earthlearningidea </a:t>
            </a:r>
            <a:r>
              <a:rPr lang="en-GB" sz="2600" b="1" dirty="0">
                <a:solidFill>
                  <a:srgbClr val="0072BC"/>
                </a:solidFill>
              </a:rPr>
              <a:t>practical labs</a:t>
            </a:r>
            <a:endParaRPr lang="en-GB" sz="2600" b="1" i="1" dirty="0">
              <a:solidFill>
                <a:srgbClr val="0072BC"/>
              </a:solidFill>
            </a:endParaRPr>
          </a:p>
        </p:txBody>
      </p:sp>
      <p:sp>
        <p:nvSpPr>
          <p:cNvPr id="20" name="Shape 20"/>
          <p:cNvSpPr/>
          <p:nvPr/>
        </p:nvSpPr>
        <p:spPr>
          <a:xfrm>
            <a:off x="78272" y="1340768"/>
            <a:ext cx="5213808" cy="55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Result of a 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long testing 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in teaching practice (trained 40.000 teachers in UK)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Linked with school 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curriculum 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Requiring a 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limited time 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(within 1 teaching time)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Requiring  </a:t>
            </a:r>
            <a:r>
              <a:rPr lang="mr-IN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–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but sometimes  a few photocopies are enough – 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low-cost equipment 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that can be easily built with common use materials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Worksheets also include 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guidance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for teachers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Teaching 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videos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explain how to run workshops with the labs 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All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materials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are </a:t>
            </a: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available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in English. </a:t>
            </a: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Many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also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in </a:t>
            </a: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other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languages</a:t>
            </a:r>
            <a:endParaRPr lang="it-IT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All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materials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are </a:t>
            </a:r>
            <a:r>
              <a:rPr lang="it-IT" b="1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freely</a:t>
            </a:r>
            <a:r>
              <a:rPr lang="it-IT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downloadable</a:t>
            </a:r>
            <a:r>
              <a:rPr lang="it-IT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it-IT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here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: 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  <a:hlinkClick r:id="rId2"/>
              </a:rPr>
              <a:t>www.earthlearningidea.com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>
              <a:spcBef>
                <a:spcPts val="1000"/>
              </a:spcBef>
              <a:buClr>
                <a:srgbClr val="0072BC"/>
              </a:buClr>
              <a:buSzPct val="100000"/>
            </a:pP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FBE8FA-3229-0940-B637-DB0D3422D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35" y="988286"/>
            <a:ext cx="3809882" cy="5273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0EDD3D-29B3-6C47-92B8-BD78908108B5}"/>
              </a:ext>
            </a:extLst>
          </p:cNvPr>
          <p:cNvSpPr txBox="1"/>
          <p:nvPr/>
        </p:nvSpPr>
        <p:spPr>
          <a:xfrm>
            <a:off x="5508104" y="6313332"/>
            <a:ext cx="316835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 : Earthlearningidea</a:t>
            </a:r>
          </a:p>
        </p:txBody>
      </p:sp>
    </p:spTree>
    <p:extLst>
      <p:ext uri="{BB962C8B-B14F-4D97-AF65-F5344CB8AC3E}">
        <p14:creationId xmlns:p14="http://schemas.microsoft.com/office/powerpoint/2010/main" val="20206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2123728" y="211132"/>
            <a:ext cx="684076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2600" b="1" dirty="0">
                <a:solidFill>
                  <a:srgbClr val="0072BC"/>
                </a:solidFill>
              </a:rPr>
              <a:t>I </a:t>
            </a:r>
            <a:r>
              <a:rPr lang="en-GB" sz="2600" b="1" dirty="0" err="1">
                <a:solidFill>
                  <a:srgbClr val="0072BC"/>
                </a:solidFill>
              </a:rPr>
              <a:t>laboratori</a:t>
            </a:r>
            <a:r>
              <a:rPr lang="en-GB" sz="2600" b="1" dirty="0">
                <a:solidFill>
                  <a:srgbClr val="0072BC"/>
                </a:solidFill>
              </a:rPr>
              <a:t> hands-on di </a:t>
            </a:r>
            <a:r>
              <a:rPr lang="en-GB" sz="2600" b="1" i="1" dirty="0" err="1">
                <a:solidFill>
                  <a:srgbClr val="0072BC"/>
                </a:solidFill>
              </a:rPr>
              <a:t>Earthlearningidea</a:t>
            </a:r>
            <a:endParaRPr lang="en-GB" sz="2600" b="1" i="1" dirty="0">
              <a:solidFill>
                <a:srgbClr val="0072BC"/>
              </a:solidFill>
            </a:endParaRPr>
          </a:p>
        </p:txBody>
      </p:sp>
      <p:sp>
        <p:nvSpPr>
          <p:cNvPr id="20" name="Shape 20"/>
          <p:cNvSpPr/>
          <p:nvPr/>
        </p:nvSpPr>
        <p:spPr>
          <a:xfrm>
            <a:off x="126499" y="1010638"/>
            <a:ext cx="5221493" cy="610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Frutto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di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una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lunga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sperimentazione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didattica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formati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40.000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insegnanti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in UK)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Legati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al 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curriculum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Richiedono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un 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tempo </a:t>
            </a:r>
            <a:r>
              <a:rPr lang="en-GB" b="1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limitato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entro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1 “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ora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” di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lezione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)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Richiedono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mr-IN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–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ma a volte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bastano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fotocopie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-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attrezzature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realizzabili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basso </a:t>
            </a:r>
            <a:r>
              <a:rPr lang="en-GB" b="1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costo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con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materiali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di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uso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comune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Le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schede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delle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attività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contengono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anche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le </a:t>
            </a:r>
            <a:r>
              <a:rPr lang="en-GB" b="1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indicazioni</a:t>
            </a: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didattiche</a:t>
            </a:r>
            <a:endParaRPr lang="en-GB" b="1" dirty="0">
              <a:solidFill>
                <a:srgbClr val="0070C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Video</a:t>
            </a:r>
            <a:r>
              <a:rPr lang="en-GB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didattici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(in inglese)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spiegano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come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realizzare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workshops con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laboratori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Quelle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presentate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oggi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sono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disponibili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in </a:t>
            </a:r>
            <a:r>
              <a:rPr lang="en-GB" b="1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italiano</a:t>
            </a:r>
            <a:r>
              <a:rPr lang="mr-IN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…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come molte altre. Tutte sono disponibili in inglese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Tutte sono </a:t>
            </a:r>
            <a:r>
              <a:rPr lang="it-IT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liberamente scaricabili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dal sito 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  <a:hlinkClick r:id="rId2"/>
              </a:rPr>
              <a:t>www.earthlearningidea.com</a:t>
            </a:r>
            <a:r>
              <a:rPr lang="it-IT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lvl="0">
              <a:spcBef>
                <a:spcPts val="1000"/>
              </a:spcBef>
              <a:buClr>
                <a:srgbClr val="0072BC"/>
              </a:buClr>
              <a:buSzPct val="100000"/>
            </a:pP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5B1903B-531D-5D4E-AE2E-EEEA88CBB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63" y="1008112"/>
            <a:ext cx="3712690" cy="5085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D0B70A-40AB-874D-B545-AA6A171B2021}"/>
              </a:ext>
            </a:extLst>
          </p:cNvPr>
          <p:cNvSpPr txBox="1"/>
          <p:nvPr/>
        </p:nvSpPr>
        <p:spPr>
          <a:xfrm>
            <a:off x="5544108" y="6442798"/>
            <a:ext cx="316835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Immagine : Earthlearningidea</a:t>
            </a:r>
          </a:p>
        </p:txBody>
      </p:sp>
    </p:spTree>
    <p:extLst>
      <p:ext uri="{BB962C8B-B14F-4D97-AF65-F5344CB8AC3E}">
        <p14:creationId xmlns:p14="http://schemas.microsoft.com/office/powerpoint/2010/main" val="30830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9"/>
          <p:cNvSpPr/>
          <p:nvPr/>
        </p:nvSpPr>
        <p:spPr>
          <a:xfrm>
            <a:off x="2267744" y="210413"/>
            <a:ext cx="396044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it-IT" sz="2600" b="1" dirty="0">
                <a:solidFill>
                  <a:srgbClr val="0072BC"/>
                </a:solidFill>
              </a:rPr>
              <a:t> </a:t>
            </a:r>
            <a:r>
              <a:rPr lang="it-IT" sz="2600" b="1" i="1" dirty="0" err="1">
                <a:solidFill>
                  <a:srgbClr val="0072BC"/>
                </a:solidFill>
              </a:rPr>
              <a:t>Earthlearningidea</a:t>
            </a:r>
            <a:endParaRPr lang="it-IT" sz="2600" b="1" i="1" dirty="0">
              <a:solidFill>
                <a:srgbClr val="0072BC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796138" y="128517"/>
            <a:ext cx="3240360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2"/>
                </a:solidFill>
                <a:sym typeface="Helvetica"/>
              </a:rPr>
              <a:t>More </a:t>
            </a:r>
            <a:r>
              <a:rPr lang="it-IT" dirty="0" err="1">
                <a:solidFill>
                  <a:schemeClr val="bg2"/>
                </a:solidFill>
                <a:sym typeface="Helvetica"/>
              </a:rPr>
              <a:t>than</a:t>
            </a:r>
            <a:r>
              <a:rPr lang="it-IT" dirty="0">
                <a:solidFill>
                  <a:schemeClr val="bg2"/>
                </a:solidFill>
                <a:sym typeface="Helvetica"/>
              </a:rPr>
              <a:t> 360 </a:t>
            </a:r>
            <a:r>
              <a:rPr lang="it-IT" dirty="0" err="1">
                <a:solidFill>
                  <a:schemeClr val="bg2"/>
                </a:solidFill>
                <a:sym typeface="Helvetica"/>
              </a:rPr>
              <a:t>activities</a:t>
            </a:r>
            <a:endParaRPr lang="it-IT" dirty="0">
              <a:solidFill>
                <a:schemeClr val="bg2"/>
              </a:solidFill>
              <a:sym typeface="Helvetica"/>
            </a:endParaRPr>
          </a:p>
          <a:p>
            <a:pPr marL="285750" indent="-285750">
              <a:spcBef>
                <a:spcPts val="8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chemeClr val="bg2"/>
                </a:solidFill>
                <a:sym typeface="Helvetica"/>
              </a:rPr>
              <a:t>Translated</a:t>
            </a:r>
            <a:r>
              <a:rPr lang="it-IT" dirty="0">
                <a:solidFill>
                  <a:schemeClr val="bg2"/>
                </a:solidFill>
                <a:sym typeface="Helvetica"/>
              </a:rPr>
              <a:t> </a:t>
            </a:r>
            <a:r>
              <a:rPr lang="it-IT" dirty="0" err="1">
                <a:solidFill>
                  <a:schemeClr val="bg2"/>
                </a:solidFill>
                <a:sym typeface="Helvetica"/>
              </a:rPr>
              <a:t>into</a:t>
            </a:r>
            <a:r>
              <a:rPr lang="it-IT" dirty="0">
                <a:solidFill>
                  <a:schemeClr val="bg2"/>
                </a:solidFill>
                <a:sym typeface="Helvetica"/>
              </a:rPr>
              <a:t> 12 </a:t>
            </a:r>
            <a:r>
              <a:rPr lang="it-IT" dirty="0" err="1">
                <a:solidFill>
                  <a:schemeClr val="bg2"/>
                </a:solidFill>
                <a:sym typeface="Helvetica"/>
              </a:rPr>
              <a:t>languages</a:t>
            </a:r>
            <a:endParaRPr lang="it-IT" dirty="0">
              <a:solidFill>
                <a:schemeClr val="bg2"/>
              </a:solidFill>
              <a:sym typeface="Helvetica"/>
            </a:endParaRPr>
          </a:p>
          <a:p>
            <a:pPr marL="285750" indent="-285750">
              <a:spcBef>
                <a:spcPts val="8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chemeClr val="bg2"/>
                </a:solidFill>
                <a:sym typeface="Helvetica"/>
              </a:rPr>
              <a:t>Nearly</a:t>
            </a:r>
            <a:r>
              <a:rPr lang="it-IT" dirty="0">
                <a:solidFill>
                  <a:schemeClr val="bg2"/>
                </a:solidFill>
                <a:sym typeface="Helvetica"/>
              </a:rPr>
              <a:t> 5.000.000 </a:t>
            </a:r>
            <a:r>
              <a:rPr lang="it-IT" dirty="0" err="1">
                <a:solidFill>
                  <a:schemeClr val="bg2"/>
                </a:solidFill>
                <a:sym typeface="Helvetica"/>
              </a:rPr>
              <a:t>downloads</a:t>
            </a:r>
            <a:r>
              <a:rPr lang="it-IT" dirty="0">
                <a:solidFill>
                  <a:schemeClr val="bg2"/>
                </a:solidFill>
                <a:sym typeface="Helvetica"/>
              </a:rPr>
              <a:t> </a:t>
            </a:r>
            <a:r>
              <a:rPr lang="it-IT" dirty="0" err="1">
                <a:solidFill>
                  <a:schemeClr val="bg2"/>
                </a:solidFill>
                <a:sym typeface="Helvetica"/>
              </a:rPr>
              <a:t>since</a:t>
            </a:r>
            <a:r>
              <a:rPr lang="it-IT" dirty="0">
                <a:solidFill>
                  <a:schemeClr val="bg2"/>
                </a:solidFill>
                <a:sym typeface="Helvetica"/>
              </a:rPr>
              <a:t> 2008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842185" y="5929989"/>
            <a:ext cx="1512168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Images: </a:t>
            </a:r>
            <a:r>
              <a:rPr kumimoji="0" lang="it-IT" sz="9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Earthlearningidea</a:t>
            </a: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AEA8C48-9358-E042-AB18-809F1A8310A3}"/>
              </a:ext>
            </a:extLst>
          </p:cNvPr>
          <p:cNvSpPr/>
          <p:nvPr/>
        </p:nvSpPr>
        <p:spPr>
          <a:xfrm>
            <a:off x="5789648" y="4983380"/>
            <a:ext cx="32403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2"/>
                </a:solidFill>
                <a:sym typeface="Helvetica"/>
              </a:rPr>
              <a:t>Oltre 360 attività</a:t>
            </a:r>
          </a:p>
          <a:p>
            <a:pPr marL="285750" indent="-285750">
              <a:spcBef>
                <a:spcPts val="8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2"/>
                </a:solidFill>
                <a:sym typeface="Helvetica"/>
              </a:rPr>
              <a:t>Tradotte in 12 lingue </a:t>
            </a:r>
          </a:p>
          <a:p>
            <a:pPr marL="285750" indent="-285750">
              <a:spcBef>
                <a:spcPts val="8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2"/>
                </a:solidFill>
                <a:sym typeface="Helvetica"/>
              </a:rPr>
              <a:t>79 tradotte in italiano</a:t>
            </a:r>
          </a:p>
          <a:p>
            <a:pPr marL="285750" indent="-285750">
              <a:spcBef>
                <a:spcPts val="8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2"/>
                </a:solidFill>
                <a:sym typeface="Helvetica"/>
              </a:rPr>
              <a:t>Quasi 5.000.000 download dal 2008</a:t>
            </a:r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CA1B21D3-EE77-9145-B994-1BF692E57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1" y="2684116"/>
            <a:ext cx="5131741" cy="3159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F9C0A82F-B8A8-474E-8DF4-7DAD25A88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42025"/>
            <a:ext cx="2808601" cy="284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C4328AC-A960-7442-98DE-E0562E9E4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1" y="1195476"/>
            <a:ext cx="5138218" cy="1368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62D6B3-9E44-834A-A094-0EFA6E3A762C}"/>
              </a:ext>
            </a:extLst>
          </p:cNvPr>
          <p:cNvSpPr txBox="1"/>
          <p:nvPr/>
        </p:nvSpPr>
        <p:spPr>
          <a:xfrm>
            <a:off x="113992" y="6045404"/>
            <a:ext cx="564660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Earthlearningidea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als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interesting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blog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dirty="0">
                <a:solidFill>
                  <a:srgbClr val="000000"/>
                </a:solidFill>
                <a:hlinkClick r:id="rId6"/>
              </a:rPr>
              <a:t>http://earthlearningidea.blogspot.com/</a:t>
            </a:r>
            <a:r>
              <a:rPr lang="it-IT" dirty="0">
                <a:solidFill>
                  <a:srgbClr val="000000"/>
                </a:solidFill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3419872" y="260648"/>
            <a:ext cx="6463680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2600" b="1" dirty="0">
                <a:solidFill>
                  <a:srgbClr val="0072BC"/>
                </a:solidFill>
              </a:rPr>
              <a:t>Practical labs to be used also for distance teaching</a:t>
            </a:r>
          </a:p>
        </p:txBody>
      </p:sp>
      <p:sp>
        <p:nvSpPr>
          <p:cNvPr id="20" name="Shape 20"/>
          <p:cNvSpPr/>
          <p:nvPr/>
        </p:nvSpPr>
        <p:spPr>
          <a:xfrm>
            <a:off x="395536" y="1206563"/>
            <a:ext cx="8568952" cy="348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spcBef>
                <a:spcPts val="1000"/>
              </a:spcBef>
              <a:buClr>
                <a:srgbClr val="0072BC"/>
              </a:buClr>
              <a:buSzPct val="100000"/>
            </a:pPr>
            <a:r>
              <a:rPr lang="en-US" b="1" dirty="0">
                <a:solidFill>
                  <a:srgbClr val="0070C0"/>
                </a:solidFill>
              </a:rPr>
              <a:t>Plate tectonics: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(for middle and high school)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535353"/>
                </a:solidFill>
              </a:rPr>
              <a:t>Geobattleships</a:t>
            </a:r>
            <a:endParaRPr lang="en-US" dirty="0">
              <a:solidFill>
                <a:srgbClr val="535353"/>
              </a:solidFill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353"/>
                </a:solidFill>
              </a:rPr>
              <a:t>Continental </a:t>
            </a:r>
            <a:r>
              <a:rPr lang="en-US" dirty="0" err="1">
                <a:solidFill>
                  <a:srgbClr val="535353"/>
                </a:solidFill>
              </a:rPr>
              <a:t>jgsaw</a:t>
            </a:r>
            <a:endParaRPr lang="en-US" dirty="0">
              <a:solidFill>
                <a:srgbClr val="535353"/>
              </a:solidFill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353"/>
                </a:solidFill>
              </a:rPr>
              <a:t>Plate riding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353"/>
                </a:solidFill>
              </a:rPr>
              <a:t>Plate margins and movement by hand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535353"/>
              </a:solidFill>
            </a:endParaRPr>
          </a:p>
          <a:p>
            <a:pPr>
              <a:spcBef>
                <a:spcPts val="1000"/>
              </a:spcBef>
              <a:buClr>
                <a:srgbClr val="0072BC"/>
              </a:buClr>
              <a:buSzPct val="100000"/>
            </a:pPr>
            <a:r>
              <a:rPr lang="it-IT" b="1" dirty="0">
                <a:solidFill>
                  <a:srgbClr val="0070C0"/>
                </a:solidFill>
              </a:rPr>
              <a:t>Insegnaci ETNA: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(for middle and high school)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353"/>
                </a:solidFill>
              </a:rPr>
              <a:t>Charles Lyell and Mount Etna</a:t>
            </a:r>
            <a:endParaRPr lang="it-IT" b="1" dirty="0">
              <a:solidFill>
                <a:srgbClr val="535353"/>
              </a:solidFill>
            </a:endParaRPr>
          </a:p>
        </p:txBody>
      </p:sp>
      <p:pic>
        <p:nvPicPr>
          <p:cNvPr id="6" name="Immagine 5" descr="Immagine che contiene esterni, montagna, natura, acqua&#10;&#10;Descrizione generata automaticamente">
            <a:extLst>
              <a:ext uri="{FF2B5EF4-FFF2-40B4-BE49-F238E27FC236}">
                <a16:creationId xmlns:a16="http://schemas.microsoft.com/office/drawing/2014/main" id="{D4D4E8A5-35D2-4840-975B-EEE7A12B2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48" y="2564904"/>
            <a:ext cx="3145892" cy="2396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71360E-EAC6-3A4E-8B79-5E6B66758A6C}"/>
              </a:ext>
            </a:extLst>
          </p:cNvPr>
          <p:cNvSpPr txBox="1"/>
          <p:nvPr/>
        </p:nvSpPr>
        <p:spPr>
          <a:xfrm>
            <a:off x="5580112" y="5157192"/>
            <a:ext cx="280831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Image: Museo dell’Etna</a:t>
            </a:r>
          </a:p>
        </p:txBody>
      </p:sp>
    </p:spTree>
    <p:extLst>
      <p:ext uri="{BB962C8B-B14F-4D97-AF65-F5344CB8AC3E}">
        <p14:creationId xmlns:p14="http://schemas.microsoft.com/office/powerpoint/2010/main" val="33916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2771800" y="188640"/>
            <a:ext cx="6823720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lang="en-GB" sz="2600" b="1" dirty="0">
                <a:solidFill>
                  <a:srgbClr val="0072BC"/>
                </a:solidFill>
              </a:rPr>
              <a:t>Una </a:t>
            </a:r>
            <a:r>
              <a:rPr lang="en-GB" sz="2600" b="1" dirty="0" err="1">
                <a:solidFill>
                  <a:srgbClr val="0072BC"/>
                </a:solidFill>
              </a:rPr>
              <a:t>proposta</a:t>
            </a:r>
            <a:r>
              <a:rPr lang="en-GB" sz="2600" b="1" dirty="0">
                <a:solidFill>
                  <a:srgbClr val="0072BC"/>
                </a:solidFill>
              </a:rPr>
              <a:t> di </a:t>
            </a:r>
            <a:r>
              <a:rPr lang="en-GB" sz="2600" b="1" dirty="0" err="1">
                <a:solidFill>
                  <a:srgbClr val="0072BC"/>
                </a:solidFill>
              </a:rPr>
              <a:t>attività</a:t>
            </a:r>
            <a:r>
              <a:rPr lang="en-GB" sz="2600" b="1" dirty="0">
                <a:solidFill>
                  <a:srgbClr val="0072BC"/>
                </a:solidFill>
              </a:rPr>
              <a:t> </a:t>
            </a:r>
            <a:r>
              <a:rPr lang="en-GB" sz="2600" b="1" dirty="0" err="1">
                <a:solidFill>
                  <a:srgbClr val="0072BC"/>
                </a:solidFill>
              </a:rPr>
              <a:t>laboratoriali</a:t>
            </a:r>
            <a:r>
              <a:rPr lang="en-GB" sz="2600" b="1" dirty="0">
                <a:solidFill>
                  <a:srgbClr val="0072BC"/>
                </a:solidFill>
              </a:rPr>
              <a:t> </a:t>
            </a:r>
            <a:r>
              <a:rPr lang="en-GB" sz="2600" b="1" dirty="0" err="1">
                <a:solidFill>
                  <a:srgbClr val="0072BC"/>
                </a:solidFill>
              </a:rPr>
              <a:t>utilizzabili</a:t>
            </a:r>
            <a:r>
              <a:rPr lang="en-GB" sz="2600" b="1" dirty="0">
                <a:solidFill>
                  <a:srgbClr val="0072BC"/>
                </a:solidFill>
              </a:rPr>
              <a:t> </a:t>
            </a:r>
            <a:r>
              <a:rPr lang="en-GB" sz="2600" b="1" dirty="0" err="1">
                <a:solidFill>
                  <a:srgbClr val="0072BC"/>
                </a:solidFill>
              </a:rPr>
              <a:t>anche</a:t>
            </a:r>
            <a:r>
              <a:rPr lang="en-GB" sz="2600" b="1" dirty="0">
                <a:solidFill>
                  <a:srgbClr val="0072BC"/>
                </a:solidFill>
              </a:rPr>
              <a:t> a </a:t>
            </a:r>
            <a:r>
              <a:rPr lang="en-GB" sz="2600" b="1" dirty="0" err="1">
                <a:solidFill>
                  <a:srgbClr val="0072BC"/>
                </a:solidFill>
              </a:rPr>
              <a:t>distanza</a:t>
            </a:r>
            <a:endParaRPr lang="en-GB" sz="2600" b="1" dirty="0">
              <a:solidFill>
                <a:srgbClr val="0072BC"/>
              </a:solidFill>
            </a:endParaRPr>
          </a:p>
        </p:txBody>
      </p:sp>
      <p:sp>
        <p:nvSpPr>
          <p:cNvPr id="20" name="Shape 20"/>
          <p:cNvSpPr/>
          <p:nvPr/>
        </p:nvSpPr>
        <p:spPr>
          <a:xfrm>
            <a:off x="395536" y="2013323"/>
            <a:ext cx="8352928" cy="299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000"/>
              </a:spcBef>
              <a:buClr>
                <a:srgbClr val="3366FF"/>
              </a:buClr>
            </a:pPr>
            <a:r>
              <a:rPr lang="en-US" b="1" dirty="0">
                <a:solidFill>
                  <a:srgbClr val="0070C0"/>
                </a:solidFill>
              </a:rPr>
              <a:t>La </a:t>
            </a:r>
            <a:r>
              <a:rPr lang="en-US" b="1" dirty="0" err="1">
                <a:solidFill>
                  <a:srgbClr val="0070C0"/>
                </a:solidFill>
              </a:rPr>
              <a:t>tettonica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globale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(per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sec. di I  e II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353"/>
                </a:solidFill>
              </a:rPr>
              <a:t>Geo-</a:t>
            </a:r>
            <a:r>
              <a:rPr lang="en-US" dirty="0" err="1">
                <a:solidFill>
                  <a:srgbClr val="535353"/>
                </a:solidFill>
              </a:rPr>
              <a:t>battaglia</a:t>
            </a:r>
            <a:r>
              <a:rPr lang="en-US" dirty="0">
                <a:solidFill>
                  <a:srgbClr val="535353"/>
                </a:solidFill>
              </a:rPr>
              <a:t> </a:t>
            </a:r>
            <a:r>
              <a:rPr lang="en-US" dirty="0" err="1">
                <a:solidFill>
                  <a:srgbClr val="535353"/>
                </a:solidFill>
              </a:rPr>
              <a:t>navale</a:t>
            </a:r>
            <a:endParaRPr lang="en-US" dirty="0">
              <a:solidFill>
                <a:srgbClr val="535353"/>
              </a:solidFill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353"/>
                </a:solidFill>
              </a:rPr>
              <a:t>Il “puzzle” </a:t>
            </a:r>
            <a:r>
              <a:rPr lang="en-US" dirty="0" err="1">
                <a:solidFill>
                  <a:srgbClr val="535353"/>
                </a:solidFill>
              </a:rPr>
              <a:t>dei</a:t>
            </a:r>
            <a:r>
              <a:rPr lang="en-US" dirty="0">
                <a:solidFill>
                  <a:srgbClr val="535353"/>
                </a:solidFill>
              </a:rPr>
              <a:t> </a:t>
            </a:r>
            <a:r>
              <a:rPr lang="en-US" dirty="0" err="1">
                <a:solidFill>
                  <a:srgbClr val="535353"/>
                </a:solidFill>
              </a:rPr>
              <a:t>continenti</a:t>
            </a:r>
            <a:endParaRPr lang="en-US" dirty="0">
              <a:solidFill>
                <a:srgbClr val="535353"/>
              </a:solidFill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353"/>
                </a:solidFill>
              </a:rPr>
              <a:t>Fare “surf” </a:t>
            </a:r>
            <a:r>
              <a:rPr lang="en-US" dirty="0" err="1">
                <a:solidFill>
                  <a:srgbClr val="535353"/>
                </a:solidFill>
              </a:rPr>
              <a:t>su</a:t>
            </a:r>
            <a:r>
              <a:rPr lang="en-US" dirty="0">
                <a:solidFill>
                  <a:srgbClr val="535353"/>
                </a:solidFill>
              </a:rPr>
              <a:t> una </a:t>
            </a:r>
            <a:r>
              <a:rPr lang="en-US" dirty="0" err="1">
                <a:solidFill>
                  <a:srgbClr val="535353"/>
                </a:solidFill>
              </a:rPr>
              <a:t>placca</a:t>
            </a:r>
            <a:endParaRPr lang="en-US" dirty="0">
              <a:solidFill>
                <a:srgbClr val="535353"/>
              </a:solidFill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353"/>
                </a:solidFill>
              </a:rPr>
              <a:t>I </a:t>
            </a:r>
            <a:r>
              <a:rPr lang="en-US" dirty="0" err="1">
                <a:solidFill>
                  <a:srgbClr val="535353"/>
                </a:solidFill>
              </a:rPr>
              <a:t>movimenti</a:t>
            </a:r>
            <a:r>
              <a:rPr lang="en-US" dirty="0">
                <a:solidFill>
                  <a:srgbClr val="535353"/>
                </a:solidFill>
              </a:rPr>
              <a:t> </a:t>
            </a:r>
            <a:r>
              <a:rPr lang="en-US" dirty="0" err="1">
                <a:solidFill>
                  <a:srgbClr val="535353"/>
                </a:solidFill>
              </a:rPr>
              <a:t>delle</a:t>
            </a:r>
            <a:r>
              <a:rPr lang="en-US" dirty="0">
                <a:solidFill>
                  <a:srgbClr val="535353"/>
                </a:solidFill>
              </a:rPr>
              <a:t> </a:t>
            </a:r>
            <a:r>
              <a:rPr lang="en-US" dirty="0" err="1">
                <a:solidFill>
                  <a:srgbClr val="535353"/>
                </a:solidFill>
              </a:rPr>
              <a:t>placche</a:t>
            </a:r>
            <a:r>
              <a:rPr lang="en-US" dirty="0">
                <a:solidFill>
                  <a:srgbClr val="535353"/>
                </a:solidFill>
              </a:rPr>
              <a:t> con le </a:t>
            </a:r>
            <a:r>
              <a:rPr lang="en-US" dirty="0" err="1">
                <a:solidFill>
                  <a:srgbClr val="535353"/>
                </a:solidFill>
              </a:rPr>
              <a:t>mani</a:t>
            </a:r>
            <a:endParaRPr lang="en-US" dirty="0">
              <a:solidFill>
                <a:srgbClr val="535353"/>
              </a:solidFill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endParaRPr lang="en-US" sz="400" dirty="0">
              <a:solidFill>
                <a:srgbClr val="535353"/>
              </a:solidFill>
            </a:endParaRPr>
          </a:p>
          <a:p>
            <a:pPr>
              <a:spcBef>
                <a:spcPts val="1000"/>
              </a:spcBef>
              <a:buClr>
                <a:srgbClr val="0072BC"/>
              </a:buClr>
              <a:buSzPct val="100000"/>
            </a:pPr>
            <a:r>
              <a:rPr lang="it-IT" b="1" dirty="0">
                <a:solidFill>
                  <a:srgbClr val="0070C0"/>
                </a:solidFill>
              </a:rPr>
              <a:t>Insegnaci ETNA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353"/>
                </a:solidFill>
              </a:rPr>
              <a:t>Charles Lyell e </a:t>
            </a:r>
            <a:r>
              <a:rPr lang="en-US" dirty="0" err="1">
                <a:solidFill>
                  <a:srgbClr val="535353"/>
                </a:solidFill>
              </a:rPr>
              <a:t>l’Etna</a:t>
            </a:r>
            <a:endParaRPr lang="it-IT" b="1" dirty="0">
              <a:solidFill>
                <a:srgbClr val="535353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C866B01-1E5C-4B4B-8489-872FFDEBE0F3}"/>
              </a:ext>
            </a:extLst>
          </p:cNvPr>
          <p:cNvSpPr/>
          <p:nvPr/>
        </p:nvSpPr>
        <p:spPr>
          <a:xfrm>
            <a:off x="5220072" y="14847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 indent="0">
              <a:spcBef>
                <a:spcPts val="1000"/>
              </a:spcBef>
              <a:buClr>
                <a:srgbClr val="3366FF"/>
              </a:buClr>
            </a:pP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Immagine 3" descr="Immagine che contiene esterni, montagna, natura, acqua&#10;&#10;Descrizione generata automaticamente">
            <a:extLst>
              <a:ext uri="{FF2B5EF4-FFF2-40B4-BE49-F238E27FC236}">
                <a16:creationId xmlns:a16="http://schemas.microsoft.com/office/drawing/2014/main" id="{CAC00CCD-6F40-0444-92CB-033190EFD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03" y="2611831"/>
            <a:ext cx="3139881" cy="23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4F589A-2F13-8B46-BEAF-312A8B5815EA}"/>
              </a:ext>
            </a:extLst>
          </p:cNvPr>
          <p:cNvSpPr txBox="1"/>
          <p:nvPr/>
        </p:nvSpPr>
        <p:spPr>
          <a:xfrm>
            <a:off x="5580112" y="5157192"/>
            <a:ext cx="280831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Immagine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Museo dell’Etna</a:t>
            </a:r>
          </a:p>
        </p:txBody>
      </p:sp>
    </p:spTree>
    <p:extLst>
      <p:ext uri="{BB962C8B-B14F-4D97-AF65-F5344CB8AC3E}">
        <p14:creationId xmlns:p14="http://schemas.microsoft.com/office/powerpoint/2010/main" val="26094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F59226D-C145-0345-981A-5FF508626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853" y="1200150"/>
            <a:ext cx="3507119" cy="4876800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0DC3E9A-E7BE-3544-9CE1-2057D102BC73}"/>
              </a:ext>
            </a:extLst>
          </p:cNvPr>
          <p:cNvSpPr/>
          <p:nvPr/>
        </p:nvSpPr>
        <p:spPr>
          <a:xfrm>
            <a:off x="1979712" y="188640"/>
            <a:ext cx="6619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b="1" dirty="0">
                <a:solidFill>
                  <a:srgbClr val="0072BC"/>
                </a:solidFill>
              </a:rPr>
              <a:t>Warm-up activity</a:t>
            </a:r>
          </a:p>
          <a:p>
            <a:pPr algn="ctr">
              <a:buNone/>
            </a:pPr>
            <a:r>
              <a:rPr lang="en-GB" sz="2400" b="1" dirty="0" err="1">
                <a:solidFill>
                  <a:srgbClr val="0072BC"/>
                </a:solidFill>
              </a:rPr>
              <a:t>Geobattleships</a:t>
            </a:r>
            <a:r>
              <a:rPr lang="en-GB" sz="2400" b="1" dirty="0">
                <a:solidFill>
                  <a:srgbClr val="0072BC"/>
                </a:solidFill>
              </a:rPr>
              <a:t>	Geo-</a:t>
            </a:r>
            <a:r>
              <a:rPr lang="en-GB" sz="2400" b="1" dirty="0" err="1">
                <a:solidFill>
                  <a:srgbClr val="0072BC"/>
                </a:solidFill>
              </a:rPr>
              <a:t>battaglia</a:t>
            </a:r>
            <a:r>
              <a:rPr lang="en-GB" sz="2400" b="1" dirty="0">
                <a:solidFill>
                  <a:srgbClr val="0072BC"/>
                </a:solidFill>
              </a:rPr>
              <a:t> </a:t>
            </a:r>
            <a:r>
              <a:rPr lang="en-GB" sz="2400" b="1" dirty="0" err="1">
                <a:solidFill>
                  <a:srgbClr val="0072BC"/>
                </a:solidFill>
              </a:rPr>
              <a:t>navale</a:t>
            </a:r>
            <a:endParaRPr lang="en-GB" sz="2400" b="1" dirty="0">
              <a:solidFill>
                <a:srgbClr val="0072BC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125818-B93F-3343-A4A1-E25D9DBB5A95}"/>
              </a:ext>
            </a:extLst>
          </p:cNvPr>
          <p:cNvSpPr txBox="1"/>
          <p:nvPr/>
        </p:nvSpPr>
        <p:spPr>
          <a:xfrm>
            <a:off x="270334" y="1700808"/>
            <a:ext cx="4373674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 be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played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pairs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One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player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volcano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a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blank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the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other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earthquake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a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blank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tabLst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gioca a coppie. 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giocatore ha la mappa dei  vulcani e una in bianco, l’altro ha la mappa dei terremoti e una in bianco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21B3B05-8E07-3147-8186-BE94A3BE42C5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magine 12" descr="download.png">
            <a:extLst>
              <a:ext uri="{FF2B5EF4-FFF2-40B4-BE49-F238E27FC236}">
                <a16:creationId xmlns:a16="http://schemas.microsoft.com/office/drawing/2014/main" id="{8FDCA08D-7772-1047-AFD1-F616A48BC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04350"/>
            <a:ext cx="2376264" cy="2376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52B22BB-8897-824D-BF2F-F01C5A91D291}"/>
              </a:ext>
            </a:extLst>
          </p:cNvPr>
          <p:cNvSpPr txBox="1"/>
          <p:nvPr/>
        </p:nvSpPr>
        <p:spPr>
          <a:xfrm>
            <a:off x="395536" y="5285105"/>
            <a:ext cx="7992888" cy="830995"/>
          </a:xfrm>
          <a:prstGeom prst="rect">
            <a:avLst/>
          </a:prstGeom>
          <a:noFill/>
          <a:ln w="12700" cap="flat">
            <a:noFill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worksheet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https://www.earthlearningidea.com/PDF/79_Geobattleships.pdf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 scheda dell’attività qui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1600" dirty="0">
                <a:solidFill>
                  <a:srgbClr val="000000"/>
                </a:solidFill>
                <a:hlinkClick r:id="rId5"/>
              </a:rPr>
              <a:t>https://www.earthlearningidea.com/PDF/79_Italian.pdf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225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F59226D-C145-0345-981A-5FF508626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853" y="1200150"/>
            <a:ext cx="3507119" cy="4876800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0DC3E9A-E7BE-3544-9CE1-2057D102BC73}"/>
              </a:ext>
            </a:extLst>
          </p:cNvPr>
          <p:cNvSpPr/>
          <p:nvPr/>
        </p:nvSpPr>
        <p:spPr>
          <a:xfrm>
            <a:off x="1979712" y="188640"/>
            <a:ext cx="6619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b="1" dirty="0">
                <a:solidFill>
                  <a:srgbClr val="0072BC"/>
                </a:solidFill>
              </a:rPr>
              <a:t>Warm-up activity</a:t>
            </a:r>
          </a:p>
          <a:p>
            <a:pPr algn="ctr">
              <a:buNone/>
            </a:pPr>
            <a:r>
              <a:rPr lang="en-GB" sz="2400" b="1" dirty="0" err="1">
                <a:solidFill>
                  <a:srgbClr val="0072BC"/>
                </a:solidFill>
              </a:rPr>
              <a:t>Geobattleships</a:t>
            </a:r>
            <a:r>
              <a:rPr lang="en-GB" sz="2400" b="1" dirty="0">
                <a:solidFill>
                  <a:srgbClr val="0072BC"/>
                </a:solidFill>
              </a:rPr>
              <a:t>	Geo-</a:t>
            </a:r>
            <a:r>
              <a:rPr lang="en-GB" sz="2400" b="1" dirty="0" err="1">
                <a:solidFill>
                  <a:srgbClr val="0072BC"/>
                </a:solidFill>
              </a:rPr>
              <a:t>battaglia</a:t>
            </a:r>
            <a:r>
              <a:rPr lang="en-GB" sz="2400" b="1" dirty="0">
                <a:solidFill>
                  <a:srgbClr val="0072BC"/>
                </a:solidFill>
              </a:rPr>
              <a:t> </a:t>
            </a:r>
            <a:r>
              <a:rPr lang="en-GB" sz="2400" b="1" dirty="0" err="1">
                <a:solidFill>
                  <a:srgbClr val="0072BC"/>
                </a:solidFill>
              </a:rPr>
              <a:t>navale</a:t>
            </a:r>
            <a:endParaRPr lang="en-GB" sz="2400" b="1" dirty="0">
              <a:solidFill>
                <a:srgbClr val="0072BC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B884BC4-A01D-9142-A937-1BBF4165A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8150"/>
            <a:ext cx="3187922" cy="4432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7662B6F-4A3E-E545-9E2B-DE429C540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19" y="1806912"/>
            <a:ext cx="3187922" cy="4474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21B3B05-8E07-3147-8186-BE94A3BE42C5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BA23179-EE02-554C-8B2B-CF78103CA54B}"/>
              </a:ext>
            </a:extLst>
          </p:cNvPr>
          <p:cNvSpPr txBox="1"/>
          <p:nvPr/>
        </p:nvSpPr>
        <p:spPr>
          <a:xfrm>
            <a:off x="3707904" y="6648265"/>
            <a:ext cx="1512168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Images: </a:t>
            </a:r>
            <a:r>
              <a:rPr kumimoji="0" lang="it-IT" sz="9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Earthlearningidea</a:t>
            </a: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B32DA4-0558-1141-B28F-0DCFC497D2A2}"/>
              </a:ext>
            </a:extLst>
          </p:cNvPr>
          <p:cNvSpPr txBox="1"/>
          <p:nvPr/>
        </p:nvSpPr>
        <p:spPr>
          <a:xfrm>
            <a:off x="1121264" y="1200150"/>
            <a:ext cx="66190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players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shoot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turns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calling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coordinates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until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pattern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emerges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241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EBD4450-6C7F-4581-B2A6-8655DDAD3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7248" y="1145681"/>
            <a:ext cx="37444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lvl="0" indent="-285750" algn="l">
              <a:buClr>
                <a:srgbClr val="0070C0"/>
              </a:buClr>
              <a:buFont typeface="Wingdings" pitchFamily="2" charset="2"/>
              <a:buChar char="§"/>
            </a:pPr>
            <a:r>
              <a:rPr lang="ca-ES" sz="1600" dirty="0" err="1">
                <a:solidFill>
                  <a:srgbClr val="4D4D4D"/>
                </a:solidFill>
                <a:latin typeface="+mj-lt"/>
              </a:rPr>
              <a:t>Where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are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volcanoes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and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earthquakes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?</a:t>
            </a:r>
          </a:p>
          <a:p>
            <a:pPr marL="285750" lvl="0" indent="-285750" algn="l">
              <a:buClr>
                <a:srgbClr val="0070C0"/>
              </a:buClr>
              <a:buFont typeface="Wingdings" pitchFamily="2" charset="2"/>
              <a:buChar char="§"/>
            </a:pPr>
            <a:r>
              <a:rPr lang="ca-ES" sz="1600" dirty="0" err="1">
                <a:solidFill>
                  <a:srgbClr val="4D4D4D"/>
                </a:solidFill>
                <a:latin typeface="+mj-lt"/>
              </a:rPr>
              <a:t>Where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only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earthquakes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/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only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volcanoes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?</a:t>
            </a:r>
          </a:p>
          <a:p>
            <a:pPr lvl="0" algn="l">
              <a:buClr>
                <a:srgbClr val="0070C0"/>
              </a:buClr>
            </a:pPr>
            <a:endParaRPr lang="ca-ES" sz="1600" dirty="0">
              <a:solidFill>
                <a:srgbClr val="4D4D4D"/>
              </a:solidFill>
              <a:latin typeface="+mj-lt"/>
            </a:endParaRPr>
          </a:p>
          <a:p>
            <a:pPr marL="285750" lvl="0" indent="-285750" algn="l">
              <a:buClr>
                <a:srgbClr val="0070C0"/>
              </a:buClr>
              <a:buFont typeface="Wingdings" pitchFamily="2" charset="2"/>
              <a:buChar char="§"/>
            </a:pPr>
            <a:r>
              <a:rPr lang="ca-ES" sz="1600" dirty="0" err="1">
                <a:solidFill>
                  <a:srgbClr val="4D4D4D"/>
                </a:solidFill>
                <a:latin typeface="+mj-lt"/>
              </a:rPr>
              <a:t>Dove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sulla Terra ci sono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vulcani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e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terremoti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? </a:t>
            </a:r>
          </a:p>
          <a:p>
            <a:pPr marL="285750" lvl="0" indent="-285750" algn="l">
              <a:buClr>
                <a:srgbClr val="0070C0"/>
              </a:buClr>
              <a:buFont typeface="Wingdings" pitchFamily="2" charset="2"/>
              <a:buChar char="§"/>
            </a:pPr>
            <a:r>
              <a:rPr lang="ca-ES" sz="1600" dirty="0" err="1">
                <a:solidFill>
                  <a:srgbClr val="4D4D4D"/>
                </a:solidFill>
                <a:latin typeface="+mj-lt"/>
              </a:rPr>
              <a:t>Dove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 solo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vulcani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/solo </a:t>
            </a:r>
            <a:r>
              <a:rPr lang="ca-ES" sz="1600" dirty="0" err="1">
                <a:solidFill>
                  <a:srgbClr val="4D4D4D"/>
                </a:solidFill>
                <a:latin typeface="+mj-lt"/>
              </a:rPr>
              <a:t>terremoti</a:t>
            </a:r>
            <a:r>
              <a:rPr lang="ca-ES" sz="1600" dirty="0">
                <a:solidFill>
                  <a:srgbClr val="4D4D4D"/>
                </a:solidFill>
                <a:latin typeface="+mj-lt"/>
              </a:rPr>
              <a:t>?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E1003F5-A4FD-4E81-B64F-2CD0DAC6A84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22396" r="7719" b="16540"/>
          <a:stretch/>
        </p:blipFill>
        <p:spPr bwMode="auto">
          <a:xfrm>
            <a:off x="323528" y="1844824"/>
            <a:ext cx="4625502" cy="275870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67A3129-4A9B-46E7-9330-0F3CACF2008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17513" r="7738" b="20287"/>
          <a:stretch/>
        </p:blipFill>
        <p:spPr bwMode="auto">
          <a:xfrm>
            <a:off x="4326460" y="3650216"/>
            <a:ext cx="4416357" cy="268893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236B48AC-98B7-44D5-A1E4-2998042C2551}"/>
              </a:ext>
            </a:extLst>
          </p:cNvPr>
          <p:cNvSpPr txBox="1"/>
          <p:nvPr/>
        </p:nvSpPr>
        <p:spPr>
          <a:xfrm>
            <a:off x="1547664" y="458112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err="1">
                <a:solidFill>
                  <a:srgbClr val="4D4D4D"/>
                </a:solidFill>
                <a:latin typeface="+mj-lt"/>
              </a:rPr>
              <a:t>Earthquakes</a:t>
            </a:r>
            <a:r>
              <a:rPr lang="ca-ES" sz="1400" dirty="0">
                <a:solidFill>
                  <a:srgbClr val="4D4D4D"/>
                </a:solidFill>
                <a:latin typeface="+mj-lt"/>
              </a:rPr>
              <a:t> </a:t>
            </a:r>
            <a:r>
              <a:rPr lang="ca-ES" sz="1400" dirty="0" err="1">
                <a:solidFill>
                  <a:srgbClr val="4D4D4D"/>
                </a:solidFill>
                <a:latin typeface="+mj-lt"/>
              </a:rPr>
              <a:t>Terremoti</a:t>
            </a:r>
            <a:endParaRPr lang="ca-ES" sz="1400" dirty="0">
              <a:solidFill>
                <a:srgbClr val="4D4D4D"/>
              </a:solidFill>
              <a:latin typeface="+mj-l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267F5CD-14BB-4769-9B5B-15E8EB6C6459}"/>
              </a:ext>
            </a:extLst>
          </p:cNvPr>
          <p:cNvSpPr txBox="1"/>
          <p:nvPr/>
        </p:nvSpPr>
        <p:spPr>
          <a:xfrm>
            <a:off x="4860032" y="6347554"/>
            <a:ext cx="2274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 err="1">
                <a:solidFill>
                  <a:srgbClr val="4D4D4D"/>
                </a:solidFill>
                <a:latin typeface="+mj-lt"/>
              </a:rPr>
              <a:t>Volcanoes</a:t>
            </a:r>
            <a:r>
              <a:rPr lang="ca-ES" sz="1400" dirty="0">
                <a:solidFill>
                  <a:srgbClr val="4D4D4D"/>
                </a:solidFill>
                <a:latin typeface="+mj-lt"/>
              </a:rPr>
              <a:t> </a:t>
            </a:r>
            <a:r>
              <a:rPr lang="ca-ES" sz="1400" dirty="0" err="1">
                <a:solidFill>
                  <a:srgbClr val="4D4D4D"/>
                </a:solidFill>
                <a:latin typeface="+mj-lt"/>
              </a:rPr>
              <a:t>Vulcani</a:t>
            </a:r>
            <a:endParaRPr lang="ca-ES" sz="1400" dirty="0">
              <a:solidFill>
                <a:srgbClr val="4D4D4D"/>
              </a:solidFill>
              <a:latin typeface="+mj-lt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C6FD52E-B3F5-4545-90EE-AA934B3C4EAE}"/>
              </a:ext>
            </a:extLst>
          </p:cNvPr>
          <p:cNvSpPr/>
          <p:nvPr/>
        </p:nvSpPr>
        <p:spPr>
          <a:xfrm>
            <a:off x="2490256" y="6653528"/>
            <a:ext cx="36724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 err="1">
                <a:latin typeface="+mj-lt"/>
              </a:rPr>
              <a:t>Tratto</a:t>
            </a:r>
            <a:r>
              <a:rPr lang="en-GB" sz="800" dirty="0">
                <a:latin typeface="+mj-lt"/>
              </a:rPr>
              <a:t> da ESEU, Battleship grid for Geobattleships © Dave Turner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907704" y="37346"/>
            <a:ext cx="6619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b="1" dirty="0">
                <a:solidFill>
                  <a:srgbClr val="0072BC"/>
                </a:solidFill>
              </a:rPr>
              <a:t>Warm-up activity</a:t>
            </a:r>
          </a:p>
          <a:p>
            <a:pPr algn="ctr">
              <a:buNone/>
            </a:pPr>
            <a:r>
              <a:rPr lang="en-GB" sz="2400" b="1" dirty="0" err="1">
                <a:solidFill>
                  <a:srgbClr val="0072BC"/>
                </a:solidFill>
              </a:rPr>
              <a:t>Geobattleships</a:t>
            </a:r>
            <a:r>
              <a:rPr lang="en-GB" sz="2400" b="1" dirty="0">
                <a:solidFill>
                  <a:srgbClr val="0072BC"/>
                </a:solidFill>
              </a:rPr>
              <a:t>	Geo-</a:t>
            </a:r>
            <a:r>
              <a:rPr lang="en-GB" sz="2400" b="1" dirty="0" err="1">
                <a:solidFill>
                  <a:srgbClr val="0072BC"/>
                </a:solidFill>
              </a:rPr>
              <a:t>battaglia</a:t>
            </a:r>
            <a:r>
              <a:rPr lang="en-GB" sz="2400" b="1" dirty="0">
                <a:solidFill>
                  <a:srgbClr val="0072BC"/>
                </a:solidFill>
              </a:rPr>
              <a:t> </a:t>
            </a:r>
            <a:r>
              <a:rPr lang="en-GB" sz="2400" b="1" dirty="0" err="1">
                <a:solidFill>
                  <a:srgbClr val="0072BC"/>
                </a:solidFill>
              </a:rPr>
              <a:t>navale</a:t>
            </a:r>
            <a:endParaRPr lang="en-GB" sz="2400" b="1" dirty="0">
              <a:solidFill>
                <a:srgbClr val="0072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0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628600" y="3445153"/>
            <a:ext cx="75438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ca-ES" sz="2400" dirty="0"/>
              <a:t>Mi presento</a:t>
            </a:r>
          </a:p>
        </p:txBody>
      </p:sp>
      <p:sp>
        <p:nvSpPr>
          <p:cNvPr id="20" name="Shape 20"/>
          <p:cNvSpPr/>
          <p:nvPr/>
        </p:nvSpPr>
        <p:spPr>
          <a:xfrm>
            <a:off x="3203848" y="3933056"/>
            <a:ext cx="4968552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just">
              <a:spcBef>
                <a:spcPts val="400"/>
              </a:spcBef>
              <a:buClr>
                <a:srgbClr val="0072BC"/>
              </a:buClr>
              <a:buFont typeface="Wingdings" panose="05000000000000000000" pitchFamily="2" charset="2"/>
              <a:buChar char="§"/>
              <a:tabLst>
                <a:tab pos="2068513" algn="l"/>
              </a:tabLst>
              <a:defRPr/>
            </a:pPr>
            <a:r>
              <a:rPr lang="ca-ES" b="1" dirty="0">
                <a:solidFill>
                  <a:schemeClr val="bg2"/>
                </a:solidFill>
              </a:rPr>
              <a:t>Giulia </a:t>
            </a:r>
            <a:r>
              <a:rPr lang="ca-ES" b="1" dirty="0" err="1">
                <a:solidFill>
                  <a:schemeClr val="bg2"/>
                </a:solidFill>
              </a:rPr>
              <a:t>Realdon</a:t>
            </a:r>
            <a:endParaRPr lang="ca-ES" b="1" dirty="0">
              <a:solidFill>
                <a:schemeClr val="bg2"/>
              </a:solidFill>
            </a:endParaRPr>
          </a:p>
          <a:p>
            <a:pPr marL="285750" indent="-285750" algn="l">
              <a:spcBef>
                <a:spcPts val="400"/>
              </a:spcBef>
              <a:buClr>
                <a:srgbClr val="0072BC"/>
              </a:buClr>
              <a:buFont typeface="Wingdings" panose="05000000000000000000" pitchFamily="2" charset="2"/>
              <a:buChar char="§"/>
              <a:tabLst>
                <a:tab pos="2068513" algn="l"/>
              </a:tabLst>
              <a:defRPr/>
            </a:pPr>
            <a:r>
              <a:rPr lang="ca-ES" dirty="0" err="1">
                <a:solidFill>
                  <a:schemeClr val="bg2"/>
                </a:solidFill>
              </a:rPr>
              <a:t>Biologa</a:t>
            </a:r>
            <a:r>
              <a:rPr lang="ca-ES" dirty="0">
                <a:solidFill>
                  <a:schemeClr val="bg2"/>
                </a:solidFill>
              </a:rPr>
              <a:t>, </a:t>
            </a:r>
            <a:r>
              <a:rPr lang="ca-ES" dirty="0" err="1">
                <a:solidFill>
                  <a:schemeClr val="bg2"/>
                </a:solidFill>
              </a:rPr>
              <a:t>Master</a:t>
            </a:r>
            <a:r>
              <a:rPr lang="ca-ES" dirty="0">
                <a:solidFill>
                  <a:schemeClr val="bg2"/>
                </a:solidFill>
              </a:rPr>
              <a:t> in </a:t>
            </a:r>
            <a:r>
              <a:rPr lang="ca-ES" dirty="0" err="1">
                <a:solidFill>
                  <a:schemeClr val="bg2"/>
                </a:solidFill>
              </a:rPr>
              <a:t>Comunicazione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della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Scienza</a:t>
            </a:r>
            <a:r>
              <a:rPr lang="ca-ES" dirty="0">
                <a:solidFill>
                  <a:schemeClr val="bg2"/>
                </a:solidFill>
              </a:rPr>
              <a:t> </a:t>
            </a:r>
          </a:p>
          <a:p>
            <a:pPr marL="285750" indent="-285750" algn="just">
              <a:spcBef>
                <a:spcPts val="400"/>
              </a:spcBef>
              <a:buClr>
                <a:srgbClr val="0072BC"/>
              </a:buClr>
              <a:buFont typeface="Wingdings" panose="05000000000000000000" pitchFamily="2" charset="2"/>
              <a:buChar char="§"/>
              <a:tabLst>
                <a:tab pos="2068513" algn="l"/>
              </a:tabLst>
              <a:defRPr/>
            </a:pPr>
            <a:r>
              <a:rPr lang="ca-ES" dirty="0" err="1">
                <a:solidFill>
                  <a:schemeClr val="bg2"/>
                </a:solidFill>
              </a:rPr>
              <a:t>PhD</a:t>
            </a:r>
            <a:r>
              <a:rPr lang="ca-ES" dirty="0">
                <a:solidFill>
                  <a:schemeClr val="bg2"/>
                </a:solidFill>
              </a:rPr>
              <a:t> in </a:t>
            </a:r>
            <a:r>
              <a:rPr lang="ca-ES" dirty="0" err="1">
                <a:solidFill>
                  <a:schemeClr val="bg2"/>
                </a:solidFill>
              </a:rPr>
              <a:t>Earth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Science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Education</a:t>
            </a:r>
            <a:r>
              <a:rPr lang="ca-ES" dirty="0">
                <a:solidFill>
                  <a:schemeClr val="bg2"/>
                </a:solidFill>
              </a:rPr>
              <a:t> </a:t>
            </a:r>
          </a:p>
          <a:p>
            <a:pPr marL="285750" indent="-285750" algn="just">
              <a:spcBef>
                <a:spcPts val="400"/>
              </a:spcBef>
              <a:buClr>
                <a:srgbClr val="0072BC"/>
              </a:buClr>
              <a:buFont typeface="Wingdings" panose="05000000000000000000" pitchFamily="2" charset="2"/>
              <a:buChar char="§"/>
              <a:tabLst>
                <a:tab pos="2068513" algn="l"/>
              </a:tabLst>
              <a:defRPr/>
            </a:pPr>
            <a:r>
              <a:rPr lang="ca-ES" dirty="0">
                <a:solidFill>
                  <a:schemeClr val="bg2"/>
                </a:solidFill>
              </a:rPr>
              <a:t>EGU </a:t>
            </a:r>
            <a:r>
              <a:rPr lang="ca-ES" dirty="0" err="1">
                <a:solidFill>
                  <a:schemeClr val="bg2"/>
                </a:solidFill>
              </a:rPr>
              <a:t>Geoscience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Field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Officer</a:t>
            </a:r>
            <a:r>
              <a:rPr lang="ca-ES" dirty="0">
                <a:solidFill>
                  <a:schemeClr val="bg2"/>
                </a:solidFill>
              </a:rPr>
              <a:t> per </a:t>
            </a:r>
            <a:r>
              <a:rPr lang="ca-ES" dirty="0" err="1">
                <a:solidFill>
                  <a:schemeClr val="bg2"/>
                </a:solidFill>
              </a:rPr>
              <a:t>l’Italia</a:t>
            </a:r>
            <a:endParaRPr lang="ca-ES" dirty="0">
              <a:solidFill>
                <a:schemeClr val="bg2"/>
              </a:solidFill>
            </a:endParaRPr>
          </a:p>
        </p:txBody>
      </p:sp>
      <p:pic>
        <p:nvPicPr>
          <p:cNvPr id="5" name="Immagine 4" descr="Immagine che contiene acqua, esterni, persona, barca&#10;&#10;Descrizione generata automaticamente">
            <a:extLst>
              <a:ext uri="{FF2B5EF4-FFF2-40B4-BE49-F238E27FC236}">
                <a16:creationId xmlns:a16="http://schemas.microsoft.com/office/drawing/2014/main" id="{89FEEB40-3469-0648-9729-EF7D3F4014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0" y="2174200"/>
            <a:ext cx="1783160" cy="1758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hape 19">
            <a:extLst>
              <a:ext uri="{FF2B5EF4-FFF2-40B4-BE49-F238E27FC236}">
                <a16:creationId xmlns:a16="http://schemas.microsoft.com/office/drawing/2014/main" id="{E3616B5F-49B7-2644-8157-9EE756466BFE}"/>
              </a:ext>
            </a:extLst>
          </p:cNvPr>
          <p:cNvSpPr/>
          <p:nvPr/>
        </p:nvSpPr>
        <p:spPr>
          <a:xfrm>
            <a:off x="467544" y="751699"/>
            <a:ext cx="75438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ca-ES" sz="2400" dirty="0" err="1"/>
              <a:t>About</a:t>
            </a:r>
            <a:r>
              <a:rPr lang="ca-ES" sz="2400" dirty="0"/>
              <a:t> me</a:t>
            </a:r>
          </a:p>
        </p:txBody>
      </p:sp>
      <p:sp>
        <p:nvSpPr>
          <p:cNvPr id="8" name="Shape 20">
            <a:extLst>
              <a:ext uri="{FF2B5EF4-FFF2-40B4-BE49-F238E27FC236}">
                <a16:creationId xmlns:a16="http://schemas.microsoft.com/office/drawing/2014/main" id="{6594FC7F-180D-144A-85D2-57CFDD028166}"/>
              </a:ext>
            </a:extLst>
          </p:cNvPr>
          <p:cNvSpPr/>
          <p:nvPr/>
        </p:nvSpPr>
        <p:spPr>
          <a:xfrm>
            <a:off x="3196269" y="1196752"/>
            <a:ext cx="4968552" cy="1682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just">
              <a:spcBef>
                <a:spcPts val="400"/>
              </a:spcBef>
              <a:buClr>
                <a:srgbClr val="0072BC"/>
              </a:buClr>
              <a:buFont typeface="Wingdings" panose="05000000000000000000" pitchFamily="2" charset="2"/>
              <a:buChar char="§"/>
              <a:tabLst>
                <a:tab pos="2068513" algn="l"/>
              </a:tabLst>
              <a:defRPr/>
            </a:pPr>
            <a:r>
              <a:rPr lang="ca-ES" b="1" dirty="0">
                <a:solidFill>
                  <a:schemeClr val="bg2"/>
                </a:solidFill>
              </a:rPr>
              <a:t>Giulia </a:t>
            </a:r>
            <a:r>
              <a:rPr lang="ca-ES" b="1" dirty="0" err="1">
                <a:solidFill>
                  <a:schemeClr val="bg2"/>
                </a:solidFill>
              </a:rPr>
              <a:t>Realdon</a:t>
            </a:r>
            <a:endParaRPr lang="ca-ES" b="1" dirty="0">
              <a:solidFill>
                <a:schemeClr val="bg2"/>
              </a:solidFill>
            </a:endParaRPr>
          </a:p>
          <a:p>
            <a:pPr marL="285750" indent="-285750" algn="just">
              <a:spcBef>
                <a:spcPts val="400"/>
              </a:spcBef>
              <a:buClr>
                <a:srgbClr val="0072BC"/>
              </a:buClr>
              <a:buFont typeface="Wingdings" panose="05000000000000000000" pitchFamily="2" charset="2"/>
              <a:buChar char="§"/>
              <a:tabLst>
                <a:tab pos="2068513" algn="l"/>
              </a:tabLst>
              <a:defRPr/>
            </a:pPr>
            <a:r>
              <a:rPr lang="ca-ES" dirty="0" err="1">
                <a:solidFill>
                  <a:schemeClr val="bg2"/>
                </a:solidFill>
              </a:rPr>
              <a:t>Biologist</a:t>
            </a:r>
            <a:r>
              <a:rPr lang="ca-ES" dirty="0">
                <a:solidFill>
                  <a:schemeClr val="bg2"/>
                </a:solidFill>
              </a:rPr>
              <a:t>, </a:t>
            </a:r>
            <a:r>
              <a:rPr lang="ca-ES" dirty="0" err="1">
                <a:solidFill>
                  <a:schemeClr val="bg2"/>
                </a:solidFill>
              </a:rPr>
              <a:t>Master</a:t>
            </a:r>
            <a:r>
              <a:rPr lang="ca-ES" dirty="0">
                <a:solidFill>
                  <a:schemeClr val="bg2"/>
                </a:solidFill>
              </a:rPr>
              <a:t> in </a:t>
            </a:r>
            <a:r>
              <a:rPr lang="ca-ES" dirty="0" err="1">
                <a:solidFill>
                  <a:schemeClr val="bg2"/>
                </a:solidFill>
              </a:rPr>
              <a:t>Science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Communication</a:t>
            </a:r>
            <a:endParaRPr lang="ca-ES" dirty="0">
              <a:solidFill>
                <a:schemeClr val="bg2"/>
              </a:solidFill>
            </a:endParaRPr>
          </a:p>
          <a:p>
            <a:pPr marL="285750" indent="-285750" algn="just">
              <a:spcBef>
                <a:spcPts val="400"/>
              </a:spcBef>
              <a:buClr>
                <a:srgbClr val="0072BC"/>
              </a:buClr>
              <a:buFont typeface="Wingdings" panose="05000000000000000000" pitchFamily="2" charset="2"/>
              <a:buChar char="§"/>
              <a:tabLst>
                <a:tab pos="2068513" algn="l"/>
              </a:tabLst>
              <a:defRPr/>
            </a:pPr>
            <a:r>
              <a:rPr lang="ca-ES" dirty="0" err="1">
                <a:solidFill>
                  <a:schemeClr val="bg2"/>
                </a:solidFill>
              </a:rPr>
              <a:t>PhD</a:t>
            </a:r>
            <a:r>
              <a:rPr lang="ca-ES" dirty="0">
                <a:solidFill>
                  <a:schemeClr val="bg2"/>
                </a:solidFill>
              </a:rPr>
              <a:t> in </a:t>
            </a:r>
            <a:r>
              <a:rPr lang="ca-ES" dirty="0" err="1">
                <a:solidFill>
                  <a:schemeClr val="bg2"/>
                </a:solidFill>
              </a:rPr>
              <a:t>Earth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Science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Education</a:t>
            </a:r>
            <a:r>
              <a:rPr lang="ca-ES" dirty="0">
                <a:solidFill>
                  <a:schemeClr val="bg2"/>
                </a:solidFill>
              </a:rPr>
              <a:t> </a:t>
            </a:r>
          </a:p>
          <a:p>
            <a:pPr marL="285750" indent="-285750" algn="just">
              <a:spcBef>
                <a:spcPts val="400"/>
              </a:spcBef>
              <a:buClr>
                <a:srgbClr val="0072BC"/>
              </a:buClr>
              <a:buFont typeface="Wingdings" panose="05000000000000000000" pitchFamily="2" charset="2"/>
              <a:buChar char="§"/>
              <a:tabLst>
                <a:tab pos="2068513" algn="l"/>
              </a:tabLst>
              <a:defRPr/>
            </a:pPr>
            <a:r>
              <a:rPr lang="ca-ES" dirty="0">
                <a:solidFill>
                  <a:schemeClr val="bg2"/>
                </a:solidFill>
              </a:rPr>
              <a:t>EGU </a:t>
            </a:r>
            <a:r>
              <a:rPr lang="ca-ES" dirty="0" err="1">
                <a:solidFill>
                  <a:schemeClr val="bg2"/>
                </a:solidFill>
              </a:rPr>
              <a:t>Geoscience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Field</a:t>
            </a:r>
            <a:r>
              <a:rPr lang="ca-ES" dirty="0">
                <a:solidFill>
                  <a:schemeClr val="bg2"/>
                </a:solidFill>
              </a:rPr>
              <a:t> </a:t>
            </a:r>
            <a:r>
              <a:rPr lang="ca-ES" dirty="0" err="1">
                <a:solidFill>
                  <a:schemeClr val="bg2"/>
                </a:solidFill>
              </a:rPr>
              <a:t>Officer</a:t>
            </a:r>
            <a:r>
              <a:rPr lang="ca-ES" dirty="0">
                <a:solidFill>
                  <a:schemeClr val="bg2"/>
                </a:solidFill>
              </a:rPr>
              <a:t> for </a:t>
            </a:r>
            <a:r>
              <a:rPr lang="ca-ES" dirty="0" err="1">
                <a:solidFill>
                  <a:schemeClr val="bg2"/>
                </a:solidFill>
              </a:rPr>
              <a:t>Italy</a:t>
            </a:r>
            <a:endParaRPr lang="ca-ES" dirty="0">
              <a:solidFill>
                <a:schemeClr val="bg2"/>
              </a:solidFill>
            </a:endParaRPr>
          </a:p>
          <a:p>
            <a:pPr marL="285750" indent="-285750" algn="just">
              <a:spcBef>
                <a:spcPts val="400"/>
              </a:spcBef>
              <a:buClr>
                <a:srgbClr val="0072BC"/>
              </a:buClr>
              <a:buFont typeface="Wingdings" panose="05000000000000000000" pitchFamily="2" charset="2"/>
              <a:buChar char="§"/>
              <a:tabLst>
                <a:tab pos="2068513" algn="l"/>
              </a:tabLst>
              <a:defRPr/>
            </a:pPr>
            <a:endParaRPr lang="ca-E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1024px-Plates_tect2_it.sv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13460"/>
          <a:stretch>
            <a:fillRect/>
          </a:stretch>
        </p:blipFill>
        <p:spPr/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990891" cy="720080"/>
          </a:xfrm>
        </p:spPr>
        <p:txBody>
          <a:bodyPr/>
          <a:lstStyle/>
          <a:p>
            <a:r>
              <a:rPr lang="it-IT" dirty="0" err="1"/>
              <a:t>Tectonic</a:t>
            </a:r>
            <a:r>
              <a:rPr lang="it-IT" dirty="0"/>
              <a:t> </a:t>
            </a:r>
            <a:r>
              <a:rPr lang="it-IT" dirty="0" err="1"/>
              <a:t>plates</a:t>
            </a:r>
            <a:br>
              <a:rPr lang="it-IT" dirty="0"/>
            </a:br>
            <a:r>
              <a:rPr lang="it-IT" dirty="0"/>
              <a:t>Tettonica globale: le placche</a:t>
            </a:r>
          </a:p>
        </p:txBody>
      </p:sp>
      <p:pic>
        <p:nvPicPr>
          <p:cNvPr id="6" name="Segnaposto contenuto 3" descr="1024px-Plates_tect2_i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13460"/>
          <a:stretch>
            <a:fillRect/>
          </a:stretch>
        </p:blipFill>
        <p:spPr>
          <a:xfrm>
            <a:off x="765175" y="2070846"/>
            <a:ext cx="7612064" cy="4182035"/>
          </a:xfrm>
        </p:spPr>
      </p:pic>
      <p:pic>
        <p:nvPicPr>
          <p:cNvPr id="7" name="Segnaposto contenuto 3" descr="1024px-Plates_tect2_it.sv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13460"/>
          <a:stretch>
            <a:fillRect/>
          </a:stretch>
        </p:blipFill>
        <p:spPr>
          <a:xfrm>
            <a:off x="1043608" y="1700808"/>
            <a:ext cx="6840760" cy="3960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677E6D-A6A1-8D40-B700-AAE223067AA2}"/>
              </a:ext>
            </a:extLst>
          </p:cNvPr>
          <p:cNvSpPr txBox="1"/>
          <p:nvPr/>
        </p:nvSpPr>
        <p:spPr>
          <a:xfrm>
            <a:off x="2211971" y="5732767"/>
            <a:ext cx="496934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 : Fradeve11, </a:t>
            </a: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modified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from USGS, public domain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367FD4A-FC7F-6E46-B421-8A48B1D1BB18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774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rthquakes_2001-2015_40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1340768"/>
            <a:ext cx="5080000" cy="5080000"/>
          </a:xfrm>
          <a:prstGeom prst="rect">
            <a:avLst/>
          </a:prstGeom>
        </p:spPr>
      </p:pic>
      <p:sp>
        <p:nvSpPr>
          <p:cNvPr id="3" name="Shape 19"/>
          <p:cNvSpPr/>
          <p:nvPr/>
        </p:nvSpPr>
        <p:spPr>
          <a:xfrm>
            <a:off x="1043608" y="260648"/>
            <a:ext cx="7740352" cy="136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GB" sz="2400" b="1" dirty="0">
                <a:solidFill>
                  <a:srgbClr val="0072BC"/>
                </a:solidFill>
              </a:rPr>
              <a:t>Global earthquake animation 2001-2015</a:t>
            </a:r>
          </a:p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GB" sz="2400" b="1" dirty="0" err="1">
                <a:solidFill>
                  <a:srgbClr val="0072BC"/>
                </a:solidFill>
              </a:rPr>
              <a:t>Animazione</a:t>
            </a:r>
            <a:r>
              <a:rPr lang="en-GB" sz="2400" b="1" dirty="0">
                <a:solidFill>
                  <a:srgbClr val="0072BC"/>
                </a:solidFill>
              </a:rPr>
              <a:t> </a:t>
            </a:r>
            <a:r>
              <a:rPr lang="en-GB" sz="2400" b="1" dirty="0" err="1">
                <a:solidFill>
                  <a:srgbClr val="0072BC"/>
                </a:solidFill>
              </a:rPr>
              <a:t>sulla</a:t>
            </a:r>
            <a:r>
              <a:rPr lang="en-GB" sz="2400" b="1" dirty="0">
                <a:solidFill>
                  <a:srgbClr val="0072BC"/>
                </a:solidFill>
              </a:rPr>
              <a:t> </a:t>
            </a:r>
            <a:r>
              <a:rPr lang="en-GB" sz="2400" b="1" dirty="0" err="1">
                <a:solidFill>
                  <a:srgbClr val="0072BC"/>
                </a:solidFill>
              </a:rPr>
              <a:t>distribuzione</a:t>
            </a:r>
            <a:r>
              <a:rPr lang="en-GB" sz="2400" b="1" dirty="0">
                <a:solidFill>
                  <a:srgbClr val="0072BC"/>
                </a:solidFill>
              </a:rPr>
              <a:t> </a:t>
            </a:r>
            <a:r>
              <a:rPr lang="en-GB" sz="2400" b="1" dirty="0" err="1">
                <a:solidFill>
                  <a:srgbClr val="0072BC"/>
                </a:solidFill>
              </a:rPr>
              <a:t>globale</a:t>
            </a:r>
            <a:r>
              <a:rPr lang="en-GB" sz="2400" b="1" dirty="0">
                <a:solidFill>
                  <a:srgbClr val="0072BC"/>
                </a:solidFill>
              </a:rPr>
              <a:t> </a:t>
            </a:r>
            <a:r>
              <a:rPr lang="en-GB" sz="2400" b="1" dirty="0" err="1">
                <a:solidFill>
                  <a:srgbClr val="0072BC"/>
                </a:solidFill>
              </a:rPr>
              <a:t>dei</a:t>
            </a:r>
            <a:r>
              <a:rPr lang="en-GB" sz="2400" b="1" dirty="0">
                <a:solidFill>
                  <a:srgbClr val="0072BC"/>
                </a:solidFill>
              </a:rPr>
              <a:t> </a:t>
            </a:r>
            <a:r>
              <a:rPr lang="en-GB" sz="2400" b="1" dirty="0" err="1">
                <a:solidFill>
                  <a:srgbClr val="0072BC"/>
                </a:solidFill>
              </a:rPr>
              <a:t>terremoti</a:t>
            </a:r>
            <a:r>
              <a:rPr lang="en-GB" sz="2400" b="1" dirty="0">
                <a:solidFill>
                  <a:srgbClr val="0072BC"/>
                </a:solidFill>
              </a:rPr>
              <a:t> 2001-2015</a:t>
            </a:r>
          </a:p>
        </p:txBody>
      </p:sp>
    </p:spTree>
    <p:extLst>
      <p:ext uri="{BB962C8B-B14F-4D97-AF65-F5344CB8AC3E}">
        <p14:creationId xmlns:p14="http://schemas.microsoft.com/office/powerpoint/2010/main" val="48477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6830" y="251563"/>
            <a:ext cx="8107288" cy="838200"/>
          </a:xfrm>
        </p:spPr>
        <p:txBody>
          <a:bodyPr/>
          <a:lstStyle/>
          <a:p>
            <a:r>
              <a:rPr lang="it-IT" sz="2000" dirty="0"/>
              <a:t>In the </a:t>
            </a:r>
            <a:r>
              <a:rPr lang="it-IT" sz="2000" dirty="0" err="1"/>
              <a:t>footsteps</a:t>
            </a:r>
            <a:r>
              <a:rPr lang="it-IT" sz="2000" dirty="0"/>
              <a:t> of </a:t>
            </a:r>
            <a:r>
              <a:rPr lang="it-IT" sz="2000" dirty="0" err="1"/>
              <a:t>Wegener</a:t>
            </a:r>
            <a:r>
              <a:rPr lang="it-IT" sz="2000" dirty="0"/>
              <a:t> with the </a:t>
            </a:r>
            <a:r>
              <a:rPr lang="it-IT" sz="2000" dirty="0" err="1"/>
              <a:t>continental</a:t>
            </a:r>
            <a:r>
              <a:rPr lang="it-IT" sz="2000" dirty="0"/>
              <a:t> </a:t>
            </a:r>
            <a:r>
              <a:rPr lang="it-IT" sz="2000" dirty="0" err="1"/>
              <a:t>jigsaw</a:t>
            </a:r>
            <a:br>
              <a:rPr lang="it-IT" sz="2000" dirty="0"/>
            </a:br>
            <a:r>
              <a:rPr lang="it-IT" sz="2000" dirty="0"/>
              <a:t>Sulle tracce di Alfred </a:t>
            </a:r>
            <a:r>
              <a:rPr lang="it-IT" sz="2000" dirty="0" err="1"/>
              <a:t>Wegener</a:t>
            </a:r>
            <a:r>
              <a:rPr lang="it-IT" sz="2000" dirty="0"/>
              <a:t>  con i puzzle dei continenti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670" y="1405817"/>
            <a:ext cx="4846434" cy="3877183"/>
          </a:xfrm>
        </p:spPr>
        <p:txBody>
          <a:bodyPr/>
          <a:lstStyle/>
          <a:p>
            <a:r>
              <a:rPr lang="it-IT" sz="1600" dirty="0" err="1">
                <a:solidFill>
                  <a:srgbClr val="535353"/>
                </a:solidFill>
              </a:rPr>
              <a:t>Print</a:t>
            </a:r>
            <a:r>
              <a:rPr lang="it-IT" sz="1600" dirty="0">
                <a:solidFill>
                  <a:srgbClr val="535353"/>
                </a:solidFill>
              </a:rPr>
              <a:t> the </a:t>
            </a:r>
            <a:r>
              <a:rPr lang="it-IT" sz="1600" dirty="0" err="1">
                <a:solidFill>
                  <a:srgbClr val="535353"/>
                </a:solidFill>
              </a:rPr>
              <a:t>different</a:t>
            </a:r>
            <a:r>
              <a:rPr lang="it-IT" sz="1600" dirty="0">
                <a:solidFill>
                  <a:srgbClr val="535353"/>
                </a:solidFill>
              </a:rPr>
              <a:t> </a:t>
            </a:r>
            <a:r>
              <a:rPr lang="it-IT" sz="1600" dirty="0" err="1">
                <a:solidFill>
                  <a:srgbClr val="535353"/>
                </a:solidFill>
              </a:rPr>
              <a:t>maps</a:t>
            </a:r>
            <a:r>
              <a:rPr lang="it-IT" sz="1600" dirty="0">
                <a:solidFill>
                  <a:srgbClr val="535353"/>
                </a:solidFill>
              </a:rPr>
              <a:t> on </a:t>
            </a:r>
            <a:r>
              <a:rPr lang="it-IT" sz="1600" dirty="0" err="1">
                <a:solidFill>
                  <a:srgbClr val="535353"/>
                </a:solidFill>
              </a:rPr>
              <a:t>different</a:t>
            </a:r>
            <a:r>
              <a:rPr lang="it-IT" sz="1600" dirty="0">
                <a:solidFill>
                  <a:srgbClr val="535353"/>
                </a:solidFill>
              </a:rPr>
              <a:t> coloured </a:t>
            </a:r>
            <a:r>
              <a:rPr lang="it-IT" sz="1600" dirty="0" err="1">
                <a:solidFill>
                  <a:srgbClr val="535353"/>
                </a:solidFill>
              </a:rPr>
              <a:t>cards</a:t>
            </a:r>
            <a:r>
              <a:rPr lang="it-IT" sz="1600" dirty="0">
                <a:solidFill>
                  <a:srgbClr val="535353"/>
                </a:solidFill>
              </a:rPr>
              <a:t> and </a:t>
            </a:r>
            <a:r>
              <a:rPr lang="it-IT" sz="1600" dirty="0" err="1">
                <a:solidFill>
                  <a:srgbClr val="535353"/>
                </a:solidFill>
              </a:rPr>
              <a:t>cut</a:t>
            </a:r>
            <a:r>
              <a:rPr lang="it-IT" sz="1600" dirty="0">
                <a:solidFill>
                  <a:srgbClr val="535353"/>
                </a:solidFill>
              </a:rPr>
              <a:t> </a:t>
            </a:r>
            <a:r>
              <a:rPr lang="it-IT" sz="1600" dirty="0" err="1">
                <a:solidFill>
                  <a:srgbClr val="535353"/>
                </a:solidFill>
              </a:rPr>
              <a:t>along</a:t>
            </a:r>
            <a:r>
              <a:rPr lang="it-IT" sz="1600" dirty="0">
                <a:solidFill>
                  <a:srgbClr val="535353"/>
                </a:solidFill>
              </a:rPr>
              <a:t> the </a:t>
            </a:r>
            <a:r>
              <a:rPr lang="it-IT" sz="1600" dirty="0" err="1">
                <a:solidFill>
                  <a:srgbClr val="535353"/>
                </a:solidFill>
              </a:rPr>
              <a:t>contours</a:t>
            </a:r>
            <a:endParaRPr lang="it-IT" sz="1600" dirty="0">
              <a:solidFill>
                <a:srgbClr val="535353"/>
              </a:solidFill>
            </a:endParaRPr>
          </a:p>
          <a:p>
            <a:r>
              <a:rPr lang="it-IT" sz="1600" dirty="0" err="1">
                <a:solidFill>
                  <a:srgbClr val="535353"/>
                </a:solidFill>
              </a:rPr>
              <a:t>Observe</a:t>
            </a:r>
            <a:r>
              <a:rPr lang="it-IT" sz="1600" dirty="0">
                <a:solidFill>
                  <a:srgbClr val="535353"/>
                </a:solidFill>
              </a:rPr>
              <a:t> the coloured </a:t>
            </a:r>
            <a:r>
              <a:rPr lang="it-IT" sz="1600" dirty="0" err="1">
                <a:solidFill>
                  <a:srgbClr val="535353"/>
                </a:solidFill>
              </a:rPr>
              <a:t>jigsaws</a:t>
            </a:r>
            <a:r>
              <a:rPr lang="it-IT" sz="1600" dirty="0">
                <a:solidFill>
                  <a:srgbClr val="535353"/>
                </a:solidFill>
              </a:rPr>
              <a:t> and </a:t>
            </a:r>
            <a:r>
              <a:rPr lang="it-IT" sz="1600" dirty="0" err="1">
                <a:solidFill>
                  <a:srgbClr val="535353"/>
                </a:solidFill>
              </a:rPr>
              <a:t>assemble</a:t>
            </a:r>
            <a:r>
              <a:rPr lang="it-IT" sz="1600" dirty="0">
                <a:solidFill>
                  <a:srgbClr val="535353"/>
                </a:solidFill>
              </a:rPr>
              <a:t> the </a:t>
            </a:r>
            <a:r>
              <a:rPr lang="it-IT" sz="1600" dirty="0" err="1">
                <a:solidFill>
                  <a:srgbClr val="535353"/>
                </a:solidFill>
              </a:rPr>
              <a:t>maps</a:t>
            </a:r>
            <a:endParaRPr lang="it-IT" sz="1600" dirty="0">
              <a:solidFill>
                <a:srgbClr val="535353"/>
              </a:solidFill>
            </a:endParaRPr>
          </a:p>
          <a:p>
            <a:r>
              <a:rPr lang="it-IT" sz="1600" dirty="0">
                <a:solidFill>
                  <a:srgbClr val="535353"/>
                </a:solidFill>
              </a:rPr>
              <a:t>Look for the </a:t>
            </a:r>
            <a:r>
              <a:rPr lang="it-IT" sz="1600" dirty="0" err="1">
                <a:solidFill>
                  <a:srgbClr val="535353"/>
                </a:solidFill>
              </a:rPr>
              <a:t>evidence</a:t>
            </a:r>
            <a:r>
              <a:rPr lang="it-IT" sz="1600" dirty="0">
                <a:solidFill>
                  <a:srgbClr val="535353"/>
                </a:solidFill>
              </a:rPr>
              <a:t> </a:t>
            </a:r>
            <a:r>
              <a:rPr lang="it-IT" sz="1600" dirty="0" err="1">
                <a:solidFill>
                  <a:srgbClr val="535353"/>
                </a:solidFill>
              </a:rPr>
              <a:t>that</a:t>
            </a:r>
            <a:r>
              <a:rPr lang="it-IT" sz="1600" dirty="0">
                <a:solidFill>
                  <a:srgbClr val="535353"/>
                </a:solidFill>
              </a:rPr>
              <a:t> </a:t>
            </a:r>
            <a:r>
              <a:rPr lang="it-IT" sz="1600" dirty="0" err="1">
                <a:solidFill>
                  <a:srgbClr val="535353"/>
                </a:solidFill>
              </a:rPr>
              <a:t>Afred</a:t>
            </a:r>
            <a:r>
              <a:rPr lang="it-IT" sz="1600" dirty="0">
                <a:solidFill>
                  <a:srgbClr val="535353"/>
                </a:solidFill>
              </a:rPr>
              <a:t> </a:t>
            </a:r>
            <a:r>
              <a:rPr lang="it-IT" sz="1600" dirty="0" err="1">
                <a:solidFill>
                  <a:srgbClr val="535353"/>
                </a:solidFill>
              </a:rPr>
              <a:t>Wegener</a:t>
            </a:r>
            <a:r>
              <a:rPr lang="it-IT" sz="1600" dirty="0">
                <a:solidFill>
                  <a:srgbClr val="535353"/>
                </a:solidFill>
              </a:rPr>
              <a:t> </a:t>
            </a:r>
            <a:r>
              <a:rPr lang="it-IT" sz="1600" dirty="0" err="1">
                <a:solidFill>
                  <a:srgbClr val="535353"/>
                </a:solidFill>
              </a:rPr>
              <a:t>had</a:t>
            </a:r>
            <a:r>
              <a:rPr lang="it-IT" sz="1600" dirty="0">
                <a:solidFill>
                  <a:srgbClr val="535353"/>
                </a:solidFill>
              </a:rPr>
              <a:t> </a:t>
            </a:r>
            <a:r>
              <a:rPr lang="it-IT" sz="1600" dirty="0" err="1">
                <a:solidFill>
                  <a:srgbClr val="535353"/>
                </a:solidFill>
              </a:rPr>
              <a:t>at</a:t>
            </a:r>
            <a:r>
              <a:rPr lang="it-IT" sz="1600" dirty="0">
                <a:solidFill>
                  <a:srgbClr val="535353"/>
                </a:solidFill>
              </a:rPr>
              <a:t> the </a:t>
            </a:r>
            <a:r>
              <a:rPr lang="it-IT" sz="1600" dirty="0" err="1">
                <a:solidFill>
                  <a:srgbClr val="535353"/>
                </a:solidFill>
              </a:rPr>
              <a:t>beginning</a:t>
            </a:r>
            <a:r>
              <a:rPr lang="it-IT" sz="1600" dirty="0">
                <a:solidFill>
                  <a:srgbClr val="535353"/>
                </a:solidFill>
              </a:rPr>
              <a:t> of 20° </a:t>
            </a:r>
            <a:r>
              <a:rPr lang="it-IT" sz="1600" dirty="0" err="1">
                <a:solidFill>
                  <a:srgbClr val="535353"/>
                </a:solidFill>
              </a:rPr>
              <a:t>century</a:t>
            </a:r>
            <a:r>
              <a:rPr lang="it-IT" sz="1600" dirty="0">
                <a:solidFill>
                  <a:srgbClr val="535353"/>
                </a:solidFill>
              </a:rPr>
              <a:t> </a:t>
            </a:r>
          </a:p>
          <a:p>
            <a:endParaRPr lang="it-IT" sz="1600" dirty="0">
              <a:solidFill>
                <a:srgbClr val="535353"/>
              </a:solidFill>
            </a:endParaRPr>
          </a:p>
          <a:p>
            <a:r>
              <a:rPr lang="it-IT" sz="1600" dirty="0">
                <a:solidFill>
                  <a:srgbClr val="535353"/>
                </a:solidFill>
              </a:rPr>
              <a:t>Stampate le mappe su cartoncini di diverso colore</a:t>
            </a:r>
          </a:p>
          <a:p>
            <a:r>
              <a:rPr lang="it-IT" sz="1600" dirty="0">
                <a:solidFill>
                  <a:srgbClr val="535353"/>
                </a:solidFill>
              </a:rPr>
              <a:t>Esaminate i puzzle colorati e componete le mappe</a:t>
            </a:r>
          </a:p>
          <a:p>
            <a:r>
              <a:rPr lang="it-IT" sz="1600" dirty="0">
                <a:solidFill>
                  <a:srgbClr val="535353"/>
                </a:solidFill>
              </a:rPr>
              <a:t>Cercate nei puzzle le prove di cui disponeva Alfred </a:t>
            </a:r>
            <a:r>
              <a:rPr lang="it-IT" sz="1600" dirty="0" err="1">
                <a:solidFill>
                  <a:srgbClr val="535353"/>
                </a:solidFill>
              </a:rPr>
              <a:t>Wegener</a:t>
            </a:r>
            <a:r>
              <a:rPr lang="it-IT" sz="1600" dirty="0">
                <a:solidFill>
                  <a:srgbClr val="535353"/>
                </a:solidFill>
              </a:rPr>
              <a:t> all’inizio del XX secolo</a:t>
            </a:r>
          </a:p>
          <a:p>
            <a:endParaRPr lang="it-IT" sz="2000" dirty="0">
              <a:solidFill>
                <a:srgbClr val="535353"/>
              </a:solidFill>
            </a:endParaRPr>
          </a:p>
        </p:txBody>
      </p:sp>
      <p:pic>
        <p:nvPicPr>
          <p:cNvPr id="4" name="Immagine 3" descr="Wegener_puzzle gravità z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39"/>
            <a:ext cx="2945703" cy="395587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5357463" y="6155432"/>
            <a:ext cx="29523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Immagine: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gravitazero.org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1F1A9D-8DC6-7549-AC07-4CC1D06A9807}"/>
              </a:ext>
            </a:extLst>
          </p:cNvPr>
          <p:cNvSpPr txBox="1"/>
          <p:nvPr/>
        </p:nvSpPr>
        <p:spPr>
          <a:xfrm>
            <a:off x="387671" y="5283000"/>
            <a:ext cx="4032448" cy="1323437"/>
          </a:xfrm>
          <a:prstGeom prst="rect">
            <a:avLst/>
          </a:prstGeom>
          <a:noFill/>
          <a:ln w="12700" cap="flat">
            <a:solidFill>
              <a:srgbClr val="0070C0"/>
            </a:solidFill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worksheet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1600" dirty="0">
                <a:solidFill>
                  <a:srgbClr val="000000"/>
                </a:solidFill>
                <a:hlinkClick r:id="rId3"/>
              </a:rPr>
              <a:t>https://www.earthlearningidea.com/PDF/85_Continental_jigsaw_puzzle.pdf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 scheda dell’attività qui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1600" dirty="0">
                <a:solidFill>
                  <a:srgbClr val="000000"/>
                </a:solidFill>
                <a:hlinkClick r:id="rId4"/>
              </a:rPr>
              <a:t>https://www.earthlearningidea.com/PDF/85_Italian.pdf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78EA4DB-FF7A-DF41-A82E-79F851A42512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733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515604" y="292655"/>
            <a:ext cx="6718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2B86DB"/>
                </a:solidFill>
              </a:rPr>
              <a:t>Continental jigsaw 	Il “puzzle </a:t>
            </a:r>
            <a:r>
              <a:rPr lang="en-GB" sz="2400" b="1" dirty="0" err="1">
                <a:solidFill>
                  <a:srgbClr val="2B86DB"/>
                </a:solidFill>
              </a:rPr>
              <a:t>dei</a:t>
            </a:r>
            <a:r>
              <a:rPr lang="en-GB" sz="2400" b="1" dirty="0">
                <a:solidFill>
                  <a:srgbClr val="2B86DB"/>
                </a:solidFill>
              </a:rPr>
              <a:t> </a:t>
            </a:r>
            <a:r>
              <a:rPr lang="en-GB" sz="2400" b="1" dirty="0" err="1">
                <a:solidFill>
                  <a:srgbClr val="2B86DB"/>
                </a:solidFill>
              </a:rPr>
              <a:t>continenti</a:t>
            </a:r>
            <a:r>
              <a:rPr lang="en-GB" sz="2400" b="1" dirty="0">
                <a:solidFill>
                  <a:srgbClr val="2B86DB"/>
                </a:solidFill>
              </a:rPr>
              <a:t>” </a:t>
            </a:r>
          </a:p>
        </p:txBody>
      </p:sp>
      <p:pic>
        <p:nvPicPr>
          <p:cNvPr id="34819" name="Picture 13" descr="09_Continental_Jigsaw_4cutup_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803400"/>
            <a:ext cx="7900987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799A51-57DB-443B-9645-670552DDDC4E}"/>
              </a:ext>
            </a:extLst>
          </p:cNvPr>
          <p:cNvSpPr/>
          <p:nvPr/>
        </p:nvSpPr>
        <p:spPr>
          <a:xfrm>
            <a:off x="1403648" y="6209460"/>
            <a:ext cx="632062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+mj-lt"/>
              </a:rPr>
              <a:t>The Continental jigsaws (the outlines of the </a:t>
            </a:r>
            <a:r>
              <a:rPr lang="en-GB" sz="900" dirty="0" err="1">
                <a:latin typeface="+mj-lt"/>
              </a:rPr>
              <a:t>Gondwana</a:t>
            </a:r>
            <a:r>
              <a:rPr lang="en-GB" sz="900" dirty="0">
                <a:latin typeface="+mj-lt"/>
              </a:rPr>
              <a:t> continents) © Author/origin unknown – redraw by Peter Kennett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3EE201-7322-1546-B4D3-87C032099EF1}"/>
              </a:ext>
            </a:extLst>
          </p:cNvPr>
          <p:cNvSpPr txBox="1"/>
          <p:nvPr/>
        </p:nvSpPr>
        <p:spPr>
          <a:xfrm>
            <a:off x="1619672" y="980728"/>
            <a:ext cx="610460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outlines of the Gondwana continents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</a:pPr>
            <a:r>
              <a:rPr kumimoji="0" lang="en-GB" sz="180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 contorni </a:t>
            </a:r>
            <a:r>
              <a:rPr kumimoji="0" lang="en-GB" sz="180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dei</a:t>
            </a:r>
            <a:r>
              <a:rPr kumimoji="0" lang="en-GB" sz="180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sz="180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continenti</a:t>
            </a:r>
            <a:r>
              <a:rPr kumimoji="0" lang="en-GB" sz="180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del Gondwana</a:t>
            </a:r>
            <a:endParaRPr kumimoji="0" lang="it-IT" sz="180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028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10_Continental_Jigs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89" y="1552353"/>
            <a:ext cx="6864287" cy="4854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259632" y="129214"/>
            <a:ext cx="7547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2B86DB"/>
                </a:solidFill>
              </a:rPr>
              <a:t>Continental jigsaw 	Il “puzzle </a:t>
            </a:r>
            <a:r>
              <a:rPr lang="en-GB" sz="2400" b="1" dirty="0" err="1">
                <a:solidFill>
                  <a:srgbClr val="2B86DB"/>
                </a:solidFill>
              </a:rPr>
              <a:t>dei</a:t>
            </a:r>
            <a:r>
              <a:rPr lang="en-GB" sz="2400" b="1" dirty="0">
                <a:solidFill>
                  <a:srgbClr val="2B86DB"/>
                </a:solidFill>
              </a:rPr>
              <a:t> </a:t>
            </a:r>
            <a:r>
              <a:rPr lang="en-GB" sz="2400" b="1" dirty="0" err="1">
                <a:solidFill>
                  <a:srgbClr val="2B86DB"/>
                </a:solidFill>
              </a:rPr>
              <a:t>continenti</a:t>
            </a:r>
            <a:r>
              <a:rPr lang="en-GB" sz="2400" b="1" dirty="0">
                <a:solidFill>
                  <a:srgbClr val="2B86DB"/>
                </a:solidFill>
              </a:rPr>
              <a:t>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9B1933-9BBB-46B0-9D18-76E9AF875CFB}"/>
              </a:ext>
            </a:extLst>
          </p:cNvPr>
          <p:cNvSpPr/>
          <p:nvPr/>
        </p:nvSpPr>
        <p:spPr>
          <a:xfrm>
            <a:off x="1594841" y="6497954"/>
            <a:ext cx="586662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00" dirty="0">
                <a:latin typeface="+mj-lt"/>
              </a:rPr>
              <a:t>The Continental jigsaw, continental shelf (best fit at 1000m) </a:t>
            </a:r>
            <a:r>
              <a:rPr lang="en-US" sz="900" dirty="0">
                <a:latin typeface="+mj-lt"/>
              </a:rPr>
              <a:t>© Andrew McLeish in ‘Geological Science’</a:t>
            </a:r>
            <a:endParaRPr lang="en-GB" sz="900" dirty="0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8593A0-7F35-DD4B-96E2-611E981562F9}"/>
              </a:ext>
            </a:extLst>
          </p:cNvPr>
          <p:cNvSpPr txBox="1"/>
          <p:nvPr/>
        </p:nvSpPr>
        <p:spPr>
          <a:xfrm>
            <a:off x="1619672" y="799969"/>
            <a:ext cx="718721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l" eaLnBrk="1" hangingPunct="1">
              <a:buClr>
                <a:srgbClr val="0070C0"/>
              </a:buClr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continental shelf (best fit at 1000m)</a:t>
            </a:r>
          </a:p>
          <a:p>
            <a:pPr marL="285750" indent="-285750" algn="l" eaLnBrk="1" hangingPunct="1">
              <a:buClr>
                <a:srgbClr val="0070C0"/>
              </a:buClr>
              <a:buFont typeface="Wingdings" pitchFamily="2" charset="2"/>
              <a:buChar char="§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corrispondenza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piattaforme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continentali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1000m di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profondità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44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">
            <a:extLst>
              <a:ext uri="{FF2B5EF4-FFF2-40B4-BE49-F238E27FC236}">
                <a16:creationId xmlns:a16="http://schemas.microsoft.com/office/drawing/2014/main" id="{292D801F-7D9A-4E5F-BD23-D251648DD86F}"/>
              </a:ext>
            </a:extLst>
          </p:cNvPr>
          <p:cNvSpPr/>
          <p:nvPr/>
        </p:nvSpPr>
        <p:spPr>
          <a:xfrm>
            <a:off x="571840" y="2132856"/>
            <a:ext cx="2848031" cy="247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285750" indent="-285750" algn="l">
              <a:buClr>
                <a:srgbClr val="0070C0"/>
              </a:buClr>
              <a:buFont typeface="Wingdings" pitchFamily="2" charset="2"/>
              <a:buChar char="§"/>
              <a:defRPr sz="1800" b="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distribution of ancient rocks across South America and Africa</a:t>
            </a:r>
          </a:p>
          <a:p>
            <a:pPr marL="285750" lvl="0" indent="-285750" algn="l">
              <a:buClr>
                <a:srgbClr val="0070C0"/>
              </a:buClr>
              <a:buFont typeface="Wingdings" pitchFamily="2" charset="2"/>
              <a:buChar char="§"/>
              <a:defRPr sz="1800" b="0">
                <a:solidFill>
                  <a:srgbClr val="000000"/>
                </a:solidFill>
              </a:defRPr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Corripondenza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antiche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rocciose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Afrca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Sudamerica</a:t>
            </a:r>
            <a:endParaRPr lang="en-GB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7239588-51B2-4E88-B933-511132C74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5949280"/>
            <a:ext cx="5328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© Andrew McLeish in ‘Geological Science’</a:t>
            </a:r>
            <a:endParaRPr lang="en-GB" sz="1400" dirty="0"/>
          </a:p>
        </p:txBody>
      </p:sp>
      <p:pic>
        <p:nvPicPr>
          <p:cNvPr id="8" name="Picture 6" descr="Diagram 008c_gondwanaland rock match_bw">
            <a:extLst>
              <a:ext uri="{FF2B5EF4-FFF2-40B4-BE49-F238E27FC236}">
                <a16:creationId xmlns:a16="http://schemas.microsoft.com/office/drawing/2014/main" id="{A8B40F60-C341-4118-A1B6-8FDAB8BB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2"/>
          <a:stretch>
            <a:fillRect/>
          </a:stretch>
        </p:blipFill>
        <p:spPr bwMode="auto">
          <a:xfrm>
            <a:off x="3779912" y="1341109"/>
            <a:ext cx="3998857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E8BE15A-8923-9F4C-9FF7-C42C95E93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604" y="292655"/>
            <a:ext cx="6718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2B86DB"/>
                </a:solidFill>
              </a:rPr>
              <a:t>Continental jigsaw 	Il “puzzle </a:t>
            </a:r>
            <a:r>
              <a:rPr lang="en-GB" sz="2400" b="1" dirty="0" err="1">
                <a:solidFill>
                  <a:srgbClr val="2B86DB"/>
                </a:solidFill>
              </a:rPr>
              <a:t>dei</a:t>
            </a:r>
            <a:r>
              <a:rPr lang="en-GB" sz="2400" b="1" dirty="0">
                <a:solidFill>
                  <a:srgbClr val="2B86DB"/>
                </a:solidFill>
              </a:rPr>
              <a:t> </a:t>
            </a:r>
            <a:r>
              <a:rPr lang="en-GB" sz="2400" b="1" dirty="0" err="1">
                <a:solidFill>
                  <a:srgbClr val="2B86DB"/>
                </a:solidFill>
              </a:rPr>
              <a:t>continenti</a:t>
            </a:r>
            <a:r>
              <a:rPr lang="en-GB" sz="2400" b="1" dirty="0">
                <a:solidFill>
                  <a:srgbClr val="2B86DB"/>
                </a:solidFill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18008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1873967" y="894209"/>
            <a:ext cx="6008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l" eaLnBrk="1" hangingPunct="1"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former distribution of ice across the Gondwana continents</a:t>
            </a:r>
          </a:p>
          <a:p>
            <a:pPr marL="285750" indent="-285750" algn="l" eaLnBrk="1" hangingPunct="1"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antica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distribuzione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ghiacciai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continenti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Gondwana</a:t>
            </a:r>
          </a:p>
        </p:txBody>
      </p:sp>
      <p:pic>
        <p:nvPicPr>
          <p:cNvPr id="36867" name="Picture 7" descr="09_Continental_Jigsaw_plus_ice_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58939"/>
            <a:ext cx="7481827" cy="46717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AE272D-9D9A-4716-B7EC-F5174543247C}"/>
              </a:ext>
            </a:extLst>
          </p:cNvPr>
          <p:cNvSpPr/>
          <p:nvPr/>
        </p:nvSpPr>
        <p:spPr>
          <a:xfrm>
            <a:off x="892152" y="6334513"/>
            <a:ext cx="703102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+mj-lt"/>
              </a:rPr>
              <a:t>The Continental jigsaws (former distribution of ice across the </a:t>
            </a:r>
            <a:r>
              <a:rPr lang="en-GB" sz="900" dirty="0" err="1">
                <a:latin typeface="+mj-lt"/>
              </a:rPr>
              <a:t>Gondwana</a:t>
            </a:r>
            <a:r>
              <a:rPr lang="en-GB" sz="900" dirty="0">
                <a:latin typeface="+mj-lt"/>
              </a:rPr>
              <a:t> continents) © Andrew McLeish in ‘Geological Science’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55194A7-6E94-B14A-8D47-DD5AD8605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604" y="292655"/>
            <a:ext cx="6718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2B86DB"/>
                </a:solidFill>
              </a:rPr>
              <a:t>Continental jigsaw 	Il “puzzle </a:t>
            </a:r>
            <a:r>
              <a:rPr lang="en-GB" sz="2400" b="1" dirty="0" err="1">
                <a:solidFill>
                  <a:srgbClr val="2B86DB"/>
                </a:solidFill>
              </a:rPr>
              <a:t>dei</a:t>
            </a:r>
            <a:r>
              <a:rPr lang="en-GB" sz="2400" b="1" dirty="0">
                <a:solidFill>
                  <a:srgbClr val="2B86DB"/>
                </a:solidFill>
              </a:rPr>
              <a:t> </a:t>
            </a:r>
            <a:r>
              <a:rPr lang="en-GB" sz="2400" b="1" dirty="0" err="1">
                <a:solidFill>
                  <a:srgbClr val="2B86DB"/>
                </a:solidFill>
              </a:rPr>
              <a:t>continenti</a:t>
            </a:r>
            <a:r>
              <a:rPr lang="en-GB" sz="2400" b="1" dirty="0">
                <a:solidFill>
                  <a:srgbClr val="2B86DB"/>
                </a:solidFill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896458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719572" y="1124744"/>
            <a:ext cx="7704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l" eaLnBrk="1" hangingPunct="1"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 of land/freshwater animals and plants in “Gondwanaland” continents</a:t>
            </a:r>
          </a:p>
          <a:p>
            <a:pPr marL="285750" indent="-285750" algn="l" eaLnBrk="1" hangingPunct="1"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Distribuzione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animali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terrestri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d’acqua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dolce e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piante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continenti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“Gondwanaland”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10EE1-7B18-40E7-A371-7178826CA209}"/>
              </a:ext>
            </a:extLst>
          </p:cNvPr>
          <p:cNvSpPr/>
          <p:nvPr/>
        </p:nvSpPr>
        <p:spPr>
          <a:xfrm>
            <a:off x="3411537" y="6470650"/>
            <a:ext cx="230635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Re</a:t>
            </a:r>
            <a:r>
              <a:rPr lang="en-US" sz="800" b="1" dirty="0"/>
              <a:t>produced with kind permission of USGS</a:t>
            </a:r>
            <a:endParaRPr lang="en-GB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6D798-C72E-4913-8373-EA2CE544804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t="12444" r="1090" b="2654"/>
          <a:stretch/>
        </p:blipFill>
        <p:spPr bwMode="auto">
          <a:xfrm>
            <a:off x="1203767" y="2060848"/>
            <a:ext cx="6464577" cy="439782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429DDDE4-F792-CD44-AB88-99719BC3A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604" y="292655"/>
            <a:ext cx="6718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2B86DB"/>
                </a:solidFill>
              </a:rPr>
              <a:t>Continental jigsaw 	Il “puzzle </a:t>
            </a:r>
            <a:r>
              <a:rPr lang="en-GB" sz="2400" b="1" dirty="0" err="1">
                <a:solidFill>
                  <a:srgbClr val="2B86DB"/>
                </a:solidFill>
              </a:rPr>
              <a:t>dei</a:t>
            </a:r>
            <a:r>
              <a:rPr lang="en-GB" sz="2400" b="1" dirty="0">
                <a:solidFill>
                  <a:srgbClr val="2B86DB"/>
                </a:solidFill>
              </a:rPr>
              <a:t> </a:t>
            </a:r>
            <a:r>
              <a:rPr lang="en-GB" sz="2400" b="1" dirty="0" err="1">
                <a:solidFill>
                  <a:srgbClr val="2B86DB"/>
                </a:solidFill>
              </a:rPr>
              <a:t>continenti</a:t>
            </a:r>
            <a:r>
              <a:rPr lang="en-GB" sz="2400" b="1" dirty="0">
                <a:solidFill>
                  <a:srgbClr val="2B86DB"/>
                </a:solidFill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4129557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3EB5013-10C5-FE41-980F-CA72248AF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320" y="0"/>
            <a:ext cx="84066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2B86DB"/>
                </a:solidFill>
              </a:rPr>
              <a:t>An animation: 400 Ma of plate tectonics </a:t>
            </a:r>
          </a:p>
          <a:p>
            <a:pPr algn="ctr" eaLnBrk="1" hangingPunct="1"/>
            <a:r>
              <a:rPr lang="en-GB" sz="2400" b="1" dirty="0" err="1">
                <a:solidFill>
                  <a:srgbClr val="2B86DB"/>
                </a:solidFill>
              </a:rPr>
              <a:t>Un’animazione</a:t>
            </a:r>
            <a:r>
              <a:rPr lang="en-GB" sz="2400" b="1" dirty="0">
                <a:solidFill>
                  <a:srgbClr val="2B86DB"/>
                </a:solidFill>
              </a:rPr>
              <a:t>: 400 Ma di </a:t>
            </a:r>
            <a:r>
              <a:rPr lang="en-GB" sz="2400" b="1" dirty="0" err="1">
                <a:solidFill>
                  <a:srgbClr val="2B86DB"/>
                </a:solidFill>
              </a:rPr>
              <a:t>tettonica</a:t>
            </a:r>
            <a:r>
              <a:rPr lang="en-GB" sz="2400" b="1" dirty="0">
                <a:solidFill>
                  <a:srgbClr val="2B86DB"/>
                </a:solidFill>
              </a:rPr>
              <a:t> </a:t>
            </a:r>
            <a:r>
              <a:rPr lang="en-GB" sz="2400" b="1" dirty="0" err="1">
                <a:solidFill>
                  <a:srgbClr val="2B86DB"/>
                </a:solidFill>
              </a:rPr>
              <a:t>delle</a:t>
            </a:r>
            <a:r>
              <a:rPr lang="en-GB" sz="2400" b="1" dirty="0">
                <a:solidFill>
                  <a:srgbClr val="2B86DB"/>
                </a:solidFill>
              </a:rPr>
              <a:t> </a:t>
            </a:r>
            <a:r>
              <a:rPr lang="en-GB" sz="2400" b="1" dirty="0" err="1">
                <a:solidFill>
                  <a:srgbClr val="2B86DB"/>
                </a:solidFill>
              </a:rPr>
              <a:t>placche</a:t>
            </a:r>
            <a:endParaRPr lang="en-GB" sz="2400" b="1" dirty="0">
              <a:solidFill>
                <a:srgbClr val="2B86DB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1762936-BDF4-FD4F-B6AB-947ABE06248E}"/>
              </a:ext>
            </a:extLst>
          </p:cNvPr>
          <p:cNvSpPr/>
          <p:nvPr/>
        </p:nvSpPr>
        <p:spPr>
          <a:xfrm>
            <a:off x="197768" y="6093296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The link </a:t>
            </a:r>
            <a:r>
              <a:rPr lang="it-IT" dirty="0" err="1"/>
              <a:t>here</a:t>
            </a:r>
            <a:r>
              <a:rPr lang="it-IT" dirty="0"/>
              <a:t>: </a:t>
            </a:r>
            <a:r>
              <a:rPr lang="it-IT" dirty="0">
                <a:hlinkClick r:id="rId4"/>
              </a:rPr>
              <a:t>https://www.earthbyte.org/global-kinematics-of-tectonic-plates-and-subduction-zones-since-the-late-paleozoic-period/</a:t>
            </a:r>
            <a:r>
              <a:rPr lang="it-IT" dirty="0"/>
              <a:t> </a:t>
            </a:r>
          </a:p>
        </p:txBody>
      </p:sp>
      <p:pic>
        <p:nvPicPr>
          <p:cNvPr id="3" name="Global kinematics of tectonic plates and subduction zones since the late Paleozoic Period.mp4" descr="Global kinematics of tectonic plates and subduction zones since the late Paleozoic Period.mp4">
            <a:hlinkClick r:id="" action="ppaction://media"/>
            <a:extLst>
              <a:ext uri="{FF2B5EF4-FFF2-40B4-BE49-F238E27FC236}">
                <a16:creationId xmlns:a16="http://schemas.microsoft.com/office/drawing/2014/main" id="{91BC5658-7AF4-3A48-B0CB-8DA52DBBE8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776" y="1253293"/>
            <a:ext cx="8604448" cy="48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3EB5013-10C5-FE41-980F-CA72248AF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64426"/>
            <a:ext cx="37385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2B86DB"/>
                </a:solidFill>
              </a:rPr>
              <a:t>A useful online resource</a:t>
            </a:r>
          </a:p>
          <a:p>
            <a:pPr algn="ctr" eaLnBrk="1" hangingPunct="1"/>
            <a:r>
              <a:rPr lang="en-GB" sz="2400" b="1" dirty="0" err="1">
                <a:solidFill>
                  <a:srgbClr val="2B86DB"/>
                </a:solidFill>
              </a:rPr>
              <a:t>Un’utile</a:t>
            </a:r>
            <a:r>
              <a:rPr lang="en-GB" sz="2400" b="1" dirty="0">
                <a:solidFill>
                  <a:srgbClr val="2B86DB"/>
                </a:solidFill>
              </a:rPr>
              <a:t> </a:t>
            </a:r>
            <a:r>
              <a:rPr lang="en-GB" sz="2400" b="1" dirty="0" err="1">
                <a:solidFill>
                  <a:srgbClr val="2B86DB"/>
                </a:solidFill>
              </a:rPr>
              <a:t>risorsa</a:t>
            </a:r>
            <a:r>
              <a:rPr lang="en-GB" sz="2400" b="1" dirty="0">
                <a:solidFill>
                  <a:srgbClr val="2B86DB"/>
                </a:solidFill>
              </a:rPr>
              <a:t> on line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1762936-BDF4-FD4F-B6AB-947ABE06248E}"/>
              </a:ext>
            </a:extLst>
          </p:cNvPr>
          <p:cNvSpPr/>
          <p:nvPr/>
        </p:nvSpPr>
        <p:spPr>
          <a:xfrm>
            <a:off x="197768" y="6021288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The link </a:t>
            </a:r>
            <a:r>
              <a:rPr lang="it-IT" dirty="0" err="1"/>
              <a:t>here</a:t>
            </a:r>
            <a:r>
              <a:rPr lang="it-IT" dirty="0"/>
              <a:t>: </a:t>
            </a:r>
            <a:r>
              <a:rPr lang="it-IT" dirty="0">
                <a:hlinkClick r:id="rId2"/>
              </a:rPr>
              <a:t>https://media.hhmi.org/biointeractive/earthviewer_web/earthviewer.html</a:t>
            </a:r>
            <a:r>
              <a:rPr lang="it-IT" dirty="0"/>
              <a:t> </a:t>
            </a:r>
          </a:p>
        </p:txBody>
      </p:sp>
      <p:pic>
        <p:nvPicPr>
          <p:cNvPr id="6" name="Immagine 5" descr="Immagine che contiene monitor, schermo, interni, screenshot&#10;&#10;Descrizione generata automaticamente">
            <a:extLst>
              <a:ext uri="{FF2B5EF4-FFF2-40B4-BE49-F238E27FC236}">
                <a16:creationId xmlns:a16="http://schemas.microsoft.com/office/drawing/2014/main" id="{D52E4475-A279-2846-8B7E-8D6F8EF6A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967"/>
            <a:ext cx="9144000" cy="4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9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1187624" y="492443"/>
            <a:ext cx="72008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GB" sz="2600" b="1" dirty="0">
                <a:solidFill>
                  <a:srgbClr val="0072BC"/>
                </a:solidFill>
              </a:rPr>
              <a:t>Summary </a:t>
            </a:r>
          </a:p>
        </p:txBody>
      </p:sp>
      <p:sp>
        <p:nvSpPr>
          <p:cNvPr id="20" name="Shape 20"/>
          <p:cNvSpPr/>
          <p:nvPr/>
        </p:nvSpPr>
        <p:spPr>
          <a:xfrm>
            <a:off x="379612" y="3893715"/>
            <a:ext cx="7698432" cy="239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sym typeface="Helvetica"/>
              </a:rPr>
              <a:t>Le Geoscienze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nel</a:t>
            </a:r>
            <a:r>
              <a:rPr lang="en-GB" dirty="0">
                <a:solidFill>
                  <a:srgbClr val="4D4D4D"/>
                </a:solidFill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curricolo</a:t>
            </a:r>
            <a:r>
              <a:rPr lang="en-GB" dirty="0">
                <a:solidFill>
                  <a:srgbClr val="4D4D4D"/>
                </a:solidFill>
                <a:sym typeface="Helvetica"/>
              </a:rPr>
              <a:t> di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Scienze</a:t>
            </a:r>
            <a:r>
              <a:rPr lang="en-GB" dirty="0">
                <a:solidFill>
                  <a:srgbClr val="4D4D4D"/>
                </a:solidFill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Naturali</a:t>
            </a:r>
            <a:endParaRPr lang="en-GB" dirty="0">
              <a:solidFill>
                <a:srgbClr val="4D4D4D"/>
              </a:solidFill>
              <a:sym typeface="Helvetica"/>
            </a:endParaRPr>
          </a:p>
          <a:p>
            <a:pPr marL="28575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sym typeface="Helvetica"/>
              </a:rPr>
              <a:t>La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proposta</a:t>
            </a:r>
            <a:r>
              <a:rPr lang="en-GB" dirty="0">
                <a:solidFill>
                  <a:srgbClr val="4D4D4D"/>
                </a:solidFill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formativa</a:t>
            </a:r>
            <a:r>
              <a:rPr lang="en-GB" dirty="0">
                <a:solidFill>
                  <a:srgbClr val="4D4D4D"/>
                </a:solidFill>
                <a:sym typeface="Helvetica"/>
              </a:rPr>
              <a:t> di EGU  (European Geosciences Union)</a:t>
            </a:r>
          </a:p>
          <a:p>
            <a:pPr marL="28575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sym typeface="Helvetica"/>
              </a:rPr>
              <a:t>Earthlearningidea: una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miniera</a:t>
            </a:r>
            <a:r>
              <a:rPr lang="en-GB" dirty="0">
                <a:solidFill>
                  <a:srgbClr val="4D4D4D"/>
                </a:solidFill>
                <a:sym typeface="Helvetica"/>
              </a:rPr>
              <a:t> di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risorse</a:t>
            </a:r>
            <a:r>
              <a:rPr lang="en-GB" dirty="0">
                <a:solidFill>
                  <a:srgbClr val="4D4D4D"/>
                </a:solidFill>
                <a:sym typeface="Helvetica"/>
              </a:rPr>
              <a:t> per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laboratori</a:t>
            </a:r>
            <a:r>
              <a:rPr lang="en-GB" dirty="0">
                <a:solidFill>
                  <a:srgbClr val="4D4D4D"/>
                </a:solidFill>
                <a:sym typeface="Helvetica"/>
              </a:rPr>
              <a:t> hands-on</a:t>
            </a: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Idee per un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percorso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didattico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anche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distanza</a:t>
            </a: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Altre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opportunità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formative con EGU</a:t>
            </a:r>
          </a:p>
          <a:p>
            <a:pPr lvl="0">
              <a:spcBef>
                <a:spcPts val="1000"/>
              </a:spcBef>
              <a:buClr>
                <a:srgbClr val="0072BC"/>
              </a:buClr>
              <a:buSzPct val="100000"/>
            </a:pP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" name="Shape 19">
            <a:extLst>
              <a:ext uri="{FF2B5EF4-FFF2-40B4-BE49-F238E27FC236}">
                <a16:creationId xmlns:a16="http://schemas.microsoft.com/office/drawing/2014/main" id="{AE68E92F-2023-7A4A-95CB-8FE2F68E360E}"/>
              </a:ext>
            </a:extLst>
          </p:cNvPr>
          <p:cNvSpPr/>
          <p:nvPr/>
        </p:nvSpPr>
        <p:spPr>
          <a:xfrm>
            <a:off x="456928" y="3422068"/>
            <a:ext cx="75438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2600" b="1" dirty="0" err="1">
                <a:solidFill>
                  <a:srgbClr val="0072BC"/>
                </a:solidFill>
              </a:rPr>
              <a:t>Sommario</a:t>
            </a:r>
            <a:r>
              <a:rPr lang="en-GB" sz="2600" b="1" dirty="0">
                <a:solidFill>
                  <a:srgbClr val="0072BC"/>
                </a:solidFill>
              </a:rPr>
              <a:t> </a:t>
            </a:r>
          </a:p>
        </p:txBody>
      </p:sp>
      <p:sp>
        <p:nvSpPr>
          <p:cNvPr id="5" name="Shape 20">
            <a:extLst>
              <a:ext uri="{FF2B5EF4-FFF2-40B4-BE49-F238E27FC236}">
                <a16:creationId xmlns:a16="http://schemas.microsoft.com/office/drawing/2014/main" id="{4BCA7CE0-AB00-9142-84CF-C072D5D88FDC}"/>
              </a:ext>
            </a:extLst>
          </p:cNvPr>
          <p:cNvSpPr/>
          <p:nvPr/>
        </p:nvSpPr>
        <p:spPr>
          <a:xfrm>
            <a:off x="1763688" y="1033472"/>
            <a:ext cx="7200800" cy="239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sym typeface="Helvetica"/>
              </a:rPr>
              <a:t>Geosciences in natural sciences curriculum</a:t>
            </a:r>
          </a:p>
          <a:p>
            <a:pPr marL="28575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sym typeface="Helvetica"/>
              </a:rPr>
              <a:t>EGU (European Geosciences Union) teacher training initiative</a:t>
            </a:r>
          </a:p>
          <a:p>
            <a:pPr marL="28575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sym typeface="Helvetica"/>
              </a:rPr>
              <a:t>Earthlearningidea: a wealth of resources for practical labs</a:t>
            </a: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Some ideas for distance teaching  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Further EGU training opportunities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8F9E23-D841-824B-9AFE-DC39785987CC}"/>
              </a:ext>
            </a:extLst>
          </p:cNvPr>
          <p:cNvSpPr txBox="1"/>
          <p:nvPr/>
        </p:nvSpPr>
        <p:spPr>
          <a:xfrm>
            <a:off x="1042964" y="6113048"/>
            <a:ext cx="70350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dirty="0" err="1">
                <a:solidFill>
                  <a:srgbClr val="0070C0"/>
                </a:solidFill>
              </a:rPr>
              <a:t>This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presentation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available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here</a:t>
            </a:r>
            <a:r>
              <a:rPr lang="it-IT" dirty="0">
                <a:solidFill>
                  <a:srgbClr val="000000"/>
                </a:solidFill>
              </a:rPr>
              <a:t>: </a:t>
            </a:r>
            <a:r>
              <a:rPr lang="it-IT" dirty="0">
                <a:solidFill>
                  <a:srgbClr val="000000"/>
                </a:solidFill>
                <a:hlinkClick r:id="rId3"/>
              </a:rPr>
              <a:t>https://bit.ly/37zjJj3</a:t>
            </a:r>
            <a:r>
              <a:rPr lang="it-IT" dirty="0">
                <a:solidFill>
                  <a:srgbClr val="000000"/>
                </a:solidFill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2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oggetto, blu, piatto, tavolo&#10;&#10;Descrizione generata automaticamente">
            <a:extLst>
              <a:ext uri="{FF2B5EF4-FFF2-40B4-BE49-F238E27FC236}">
                <a16:creationId xmlns:a16="http://schemas.microsoft.com/office/drawing/2014/main" id="{1E1D767C-D321-F74F-AF41-05444AA3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285"/>
            <a:ext cx="9144000" cy="5519854"/>
          </a:xfrm>
          <a:prstGeom prst="rect">
            <a:avLst/>
          </a:prstGeom>
          <a:effectLst>
            <a:outerShdw blurRad="50800" dist="50800" dir="276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Immagine 15" descr="Immagine che contiene acqua, esterni, sport, onda&#10;&#10;Descrizione generata automaticamente">
            <a:extLst>
              <a:ext uri="{FF2B5EF4-FFF2-40B4-BE49-F238E27FC236}">
                <a16:creationId xmlns:a16="http://schemas.microsoft.com/office/drawing/2014/main" id="{E3A9FA03-5B3D-C94C-A08A-5600919CB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64" y="1451734"/>
            <a:ext cx="5176242" cy="3822602"/>
          </a:xfrm>
          <a:prstGeom prst="rect">
            <a:avLst/>
          </a:prstGeom>
          <a:effectLst>
            <a:outerShdw blurRad="165100" dist="76200" dir="3120000" algn="ctr" rotWithShape="0">
              <a:schemeClr val="bg1">
                <a:alpha val="59000"/>
              </a:schemeClr>
            </a:outerShdw>
          </a:effectLst>
        </p:spPr>
      </p:pic>
      <p:sp>
        <p:nvSpPr>
          <p:cNvPr id="134149" name="TextBox 4"/>
          <p:cNvSpPr txBox="1">
            <a:spLocks noChangeArrowheads="1"/>
          </p:cNvSpPr>
          <p:nvPr/>
        </p:nvSpPr>
        <p:spPr bwMode="auto">
          <a:xfrm>
            <a:off x="5364088" y="1592113"/>
            <a:ext cx="3640789" cy="584775"/>
          </a:xfrm>
          <a:prstGeom prst="rect">
            <a:avLst/>
          </a:prstGeom>
          <a:solidFill>
            <a:srgbClr val="E7FFE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1600" b="1" dirty="0"/>
              <a:t>‘What is happening in front of me?’</a:t>
            </a:r>
          </a:p>
          <a:p>
            <a:pPr algn="ctr" eaLnBrk="1" hangingPunct="1"/>
            <a:r>
              <a:rPr lang="en-GB" sz="1600" b="1" dirty="0"/>
              <a:t>“Cosa </a:t>
            </a:r>
            <a:r>
              <a:rPr lang="en-GB" sz="1600" b="1" dirty="0" err="1"/>
              <a:t>succede</a:t>
            </a:r>
            <a:r>
              <a:rPr lang="en-GB" sz="1600" b="1" dirty="0"/>
              <a:t> </a:t>
            </a:r>
            <a:r>
              <a:rPr lang="en-GB" sz="1600" b="1" dirty="0" err="1"/>
              <a:t>davanti</a:t>
            </a:r>
            <a:r>
              <a:rPr lang="en-GB" sz="1600" b="1" dirty="0"/>
              <a:t> a me?”</a:t>
            </a:r>
          </a:p>
        </p:txBody>
      </p:sp>
      <p:sp>
        <p:nvSpPr>
          <p:cNvPr id="134150" name="TextBox 5"/>
          <p:cNvSpPr txBox="1">
            <a:spLocks noChangeArrowheads="1"/>
          </p:cNvSpPr>
          <p:nvPr/>
        </p:nvSpPr>
        <p:spPr bwMode="auto">
          <a:xfrm>
            <a:off x="507472" y="1592113"/>
            <a:ext cx="2816177" cy="615553"/>
          </a:xfrm>
          <a:prstGeom prst="rect">
            <a:avLst/>
          </a:prstGeom>
          <a:solidFill>
            <a:srgbClr val="E7FFE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b="1" dirty="0"/>
              <a:t>‘</a:t>
            </a:r>
            <a:r>
              <a:rPr lang="en-GB" sz="1600" b="1" dirty="0"/>
              <a:t>How fast am I going?’</a:t>
            </a:r>
          </a:p>
          <a:p>
            <a:pPr algn="ctr" eaLnBrk="1" hangingPunct="1"/>
            <a:r>
              <a:rPr lang="en-GB" sz="1600" b="1" dirty="0"/>
              <a:t>“Quanto veloce </a:t>
            </a:r>
            <a:r>
              <a:rPr lang="en-GB" sz="1600" b="1" dirty="0" err="1"/>
              <a:t>vado</a:t>
            </a:r>
            <a:r>
              <a:rPr lang="en-GB" sz="1600" b="1" dirty="0"/>
              <a:t>?”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1547664" y="5067449"/>
            <a:ext cx="19018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b="1" dirty="0" err="1">
                <a:solidFill>
                  <a:schemeClr val="bg1"/>
                </a:solidFill>
              </a:rPr>
              <a:t>V.Rubegni</a:t>
            </a:r>
            <a:r>
              <a:rPr lang="en-GB" sz="800" b="1" dirty="0">
                <a:solidFill>
                  <a:schemeClr val="bg1"/>
                </a:solidFill>
              </a:rPr>
              <a:t> Image: </a:t>
            </a:r>
            <a:r>
              <a:rPr lang="en-GB" sz="800" b="1" dirty="0" err="1">
                <a:solidFill>
                  <a:schemeClr val="bg1"/>
                </a:solidFill>
              </a:rPr>
              <a:t>blide</a:t>
            </a:r>
            <a:r>
              <a:rPr lang="en-GB" sz="800" b="1" dirty="0">
                <a:solidFill>
                  <a:schemeClr val="bg1"/>
                </a:solidFill>
              </a:rPr>
              <a:t> zone 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7568" y="5670275"/>
            <a:ext cx="11800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chemeClr val="bg1"/>
                </a:solidFill>
              </a:rPr>
              <a:t>Image: Google Earth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4E335B5-2E40-4B23-9558-F76DC8370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1" y="2784608"/>
            <a:ext cx="3628089" cy="584775"/>
          </a:xfrm>
          <a:prstGeom prst="rect">
            <a:avLst/>
          </a:prstGeom>
          <a:solidFill>
            <a:srgbClr val="E7FFE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1600" b="1" dirty="0"/>
              <a:t>‘In which direction am I travelling?’</a:t>
            </a:r>
          </a:p>
          <a:p>
            <a:pPr algn="ctr" eaLnBrk="1" hangingPunct="1"/>
            <a:r>
              <a:rPr lang="en-GB" sz="1600" b="1" dirty="0"/>
              <a:t>“In </a:t>
            </a:r>
            <a:r>
              <a:rPr lang="en-GB" sz="1600" b="1" dirty="0" err="1"/>
              <a:t>che</a:t>
            </a:r>
            <a:r>
              <a:rPr lang="en-GB" sz="1600" b="1" dirty="0"/>
              <a:t> </a:t>
            </a:r>
            <a:r>
              <a:rPr lang="en-GB" sz="1600" b="1" dirty="0" err="1"/>
              <a:t>direzione</a:t>
            </a:r>
            <a:r>
              <a:rPr lang="en-GB" sz="1600" b="1" dirty="0"/>
              <a:t> mi </a:t>
            </a:r>
            <a:r>
              <a:rPr lang="en-GB" sz="1600" b="1" dirty="0" err="1"/>
              <a:t>muovo</a:t>
            </a:r>
            <a:r>
              <a:rPr lang="en-GB" sz="1600" b="1" dirty="0"/>
              <a:t>?”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1BD9ED30-4CAC-403B-9065-F64DF908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23" y="4192746"/>
            <a:ext cx="3401962" cy="615553"/>
          </a:xfrm>
          <a:prstGeom prst="rect">
            <a:avLst/>
          </a:prstGeom>
          <a:solidFill>
            <a:srgbClr val="E7FFE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b="1" dirty="0"/>
              <a:t>‘</a:t>
            </a:r>
            <a:r>
              <a:rPr lang="en-GB" sz="1600" b="1" dirty="0"/>
              <a:t>What is happening behind me?’</a:t>
            </a:r>
          </a:p>
          <a:p>
            <a:pPr algn="ctr" eaLnBrk="1" hangingPunct="1"/>
            <a:r>
              <a:rPr lang="en-GB" sz="1600" b="1" dirty="0"/>
              <a:t>“Cosa </a:t>
            </a:r>
            <a:r>
              <a:rPr lang="en-GB" sz="1600" b="1" dirty="0" err="1"/>
              <a:t>succede</a:t>
            </a:r>
            <a:r>
              <a:rPr lang="en-GB" sz="1600" b="1" dirty="0"/>
              <a:t> </a:t>
            </a:r>
            <a:r>
              <a:rPr lang="en-GB" sz="1600" b="1" dirty="0" err="1"/>
              <a:t>dietro</a:t>
            </a:r>
            <a:r>
              <a:rPr lang="en-GB" sz="1600" b="1" dirty="0"/>
              <a:t> di me?”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274C8238-E345-4A3B-AB73-847F71658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138" y="3209817"/>
            <a:ext cx="3072786" cy="584775"/>
          </a:xfrm>
          <a:prstGeom prst="rect">
            <a:avLst/>
          </a:prstGeom>
          <a:solidFill>
            <a:srgbClr val="E7FFE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1600" b="1" dirty="0"/>
              <a:t>‘How can I tell I’m moving?’</a:t>
            </a:r>
          </a:p>
          <a:p>
            <a:pPr algn="ctr" eaLnBrk="1" hangingPunct="1"/>
            <a:r>
              <a:rPr lang="en-GB" sz="1600" b="1" dirty="0"/>
              <a:t>“Come so </a:t>
            </a:r>
            <a:r>
              <a:rPr lang="en-GB" sz="1600" b="1" dirty="0" err="1"/>
              <a:t>che</a:t>
            </a:r>
            <a:r>
              <a:rPr lang="en-GB" sz="1600" b="1" dirty="0"/>
              <a:t> mi </a:t>
            </a:r>
            <a:r>
              <a:rPr lang="en-GB" sz="1600" b="1" dirty="0" err="1"/>
              <a:t>muovo</a:t>
            </a:r>
            <a:r>
              <a:rPr lang="en-GB" sz="1600" b="1" dirty="0"/>
              <a:t>?”</a:t>
            </a:r>
          </a:p>
        </p:txBody>
      </p:sp>
      <p:pic>
        <p:nvPicPr>
          <p:cNvPr id="3" name="Immagine 2" descr="Immagine che contiene interni, oggetto, tavolo, sedendo&#10;&#10;Descrizione generata automaticamente">
            <a:extLst>
              <a:ext uri="{FF2B5EF4-FFF2-40B4-BE49-F238E27FC236}">
                <a16:creationId xmlns:a16="http://schemas.microsoft.com/office/drawing/2014/main" id="{87AEE36B-E52B-8645-A0DA-BDFC9121C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99" y="167691"/>
            <a:ext cx="1451505" cy="967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B21EA7-2A5B-184C-BA38-18A50D22DFC2}"/>
              </a:ext>
            </a:extLst>
          </p:cNvPr>
          <p:cNvSpPr txBox="1"/>
          <p:nvPr/>
        </p:nvSpPr>
        <p:spPr>
          <a:xfrm>
            <a:off x="7184482" y="1212455"/>
            <a:ext cx="1624565" cy="2308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Image: </a:t>
            </a:r>
            <a:r>
              <a:rPr kumimoji="0" lang="it-IT" sz="9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pixnio</a:t>
            </a:r>
            <a:r>
              <a:rPr kumimoji="0" lang="it-IT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public domain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6168912-4AE5-A740-8C28-5D2B77044367}"/>
              </a:ext>
            </a:extLst>
          </p:cNvPr>
          <p:cNvSpPr txBox="1"/>
          <p:nvPr/>
        </p:nvSpPr>
        <p:spPr>
          <a:xfrm>
            <a:off x="1061592" y="6355787"/>
            <a:ext cx="6896459" cy="523218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70C0"/>
            </a:solidFill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worksheet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https://www.earthlearningidea.com/PDF/87_Plate_riding.pdf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 rtl="0" latinLnBrk="1" hangingPunct="0"/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scheda in italiano qui:   e in italiano qui: 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https://bit.ly/2Jb9Z6t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33049E93-C069-49D6-8935-F28177B41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15" y="285164"/>
            <a:ext cx="59795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2400" b="1" dirty="0" err="1">
                <a:solidFill>
                  <a:srgbClr val="0070C0"/>
                </a:solidFill>
              </a:rPr>
              <a:t>Revision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activity</a:t>
            </a:r>
            <a:r>
              <a:rPr lang="it-IT" sz="2400" b="1" dirty="0">
                <a:solidFill>
                  <a:srgbClr val="0070C0"/>
                </a:solidFill>
              </a:rPr>
              <a:t>: </a:t>
            </a:r>
            <a:r>
              <a:rPr lang="it-IT" sz="2400" b="1" dirty="0" err="1">
                <a:solidFill>
                  <a:srgbClr val="0070C0"/>
                </a:solidFill>
              </a:rPr>
              <a:t>Plate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riding</a:t>
            </a:r>
            <a:endParaRPr lang="it-IT" sz="2400" b="1" dirty="0">
              <a:solidFill>
                <a:srgbClr val="0070C0"/>
              </a:solidFill>
            </a:endParaRPr>
          </a:p>
          <a:p>
            <a:pPr algn="ctr"/>
            <a:r>
              <a:rPr lang="it-IT" sz="2400" b="1" dirty="0">
                <a:solidFill>
                  <a:srgbClr val="0070C0"/>
                </a:solidFill>
              </a:rPr>
              <a:t>Attività di sintesi: Fare surf sulla placca</a:t>
            </a:r>
          </a:p>
        </p:txBody>
      </p:sp>
    </p:spTree>
    <p:extLst>
      <p:ext uri="{BB962C8B-B14F-4D97-AF65-F5344CB8AC3E}">
        <p14:creationId xmlns:p14="http://schemas.microsoft.com/office/powerpoint/2010/main" val="3127494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1024px-Plates_tect2_it.sv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13460"/>
          <a:stretch>
            <a:fillRect/>
          </a:stretch>
        </p:blipFill>
        <p:spPr/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990891" cy="720080"/>
          </a:xfrm>
        </p:spPr>
        <p:txBody>
          <a:bodyPr/>
          <a:lstStyle/>
          <a:p>
            <a:r>
              <a:rPr lang="it-IT" dirty="0" err="1"/>
              <a:t>Tectonic</a:t>
            </a:r>
            <a:r>
              <a:rPr lang="it-IT" dirty="0"/>
              <a:t> </a:t>
            </a:r>
            <a:r>
              <a:rPr lang="it-IT" dirty="0" err="1"/>
              <a:t>plates</a:t>
            </a:r>
            <a:br>
              <a:rPr lang="it-IT" dirty="0"/>
            </a:br>
            <a:r>
              <a:rPr lang="it-IT" dirty="0"/>
              <a:t>Tettonica globale: le placche</a:t>
            </a:r>
          </a:p>
        </p:txBody>
      </p:sp>
      <p:pic>
        <p:nvPicPr>
          <p:cNvPr id="6" name="Segnaposto contenuto 3" descr="1024px-Plates_tect2_i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13460"/>
          <a:stretch>
            <a:fillRect/>
          </a:stretch>
        </p:blipFill>
        <p:spPr>
          <a:xfrm>
            <a:off x="765175" y="2070846"/>
            <a:ext cx="7612064" cy="4182035"/>
          </a:xfrm>
        </p:spPr>
      </p:pic>
      <p:pic>
        <p:nvPicPr>
          <p:cNvPr id="7" name="Segnaposto contenuto 3" descr="1024px-Plates_tect2_it.sv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13460"/>
          <a:stretch>
            <a:fillRect/>
          </a:stretch>
        </p:blipFill>
        <p:spPr>
          <a:xfrm>
            <a:off x="1043608" y="1700808"/>
            <a:ext cx="6840760" cy="3960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677E6D-A6A1-8D40-B700-AAE223067AA2}"/>
              </a:ext>
            </a:extLst>
          </p:cNvPr>
          <p:cNvSpPr txBox="1"/>
          <p:nvPr/>
        </p:nvSpPr>
        <p:spPr>
          <a:xfrm>
            <a:off x="2211971" y="5850888"/>
            <a:ext cx="496934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 : Fradeve11, </a:t>
            </a: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modified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from USGS, public domain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367FD4A-FC7F-6E46-B421-8A48B1D1BB18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978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473075" y="1038225"/>
            <a:ext cx="8411618" cy="9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Model the five different types of plate margin with your hands</a:t>
            </a:r>
          </a:p>
          <a:p>
            <a:pPr marL="0" indent="0">
              <a:buNone/>
            </a:pPr>
            <a:r>
              <a:rPr lang="en-GB" sz="2000" dirty="0" err="1"/>
              <a:t>Modellizzare</a:t>
            </a:r>
            <a:r>
              <a:rPr lang="en-GB" sz="2000" dirty="0"/>
              <a:t> con le </a:t>
            </a:r>
            <a:r>
              <a:rPr lang="en-GB" sz="2000" dirty="0" err="1"/>
              <a:t>mani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cinque </a:t>
            </a:r>
            <a:r>
              <a:rPr lang="en-GB" sz="2000" dirty="0" err="1"/>
              <a:t>diversi</a:t>
            </a:r>
            <a:r>
              <a:rPr lang="en-GB" sz="2000" dirty="0"/>
              <a:t> tipi di </a:t>
            </a:r>
            <a:r>
              <a:rPr lang="en-GB" sz="2000" dirty="0" err="1"/>
              <a:t>margini</a:t>
            </a:r>
            <a:r>
              <a:rPr lang="en-GB" sz="2000" dirty="0"/>
              <a:t> </a:t>
            </a:r>
            <a:r>
              <a:rPr lang="en-GB" sz="2000" dirty="0" err="1"/>
              <a:t>delle</a:t>
            </a:r>
            <a:r>
              <a:rPr lang="en-GB" sz="2000" dirty="0"/>
              <a:t> </a:t>
            </a:r>
            <a:r>
              <a:rPr lang="en-GB" sz="2000" dirty="0" err="1"/>
              <a:t>placche</a:t>
            </a:r>
            <a:endParaRPr lang="en-GB" sz="2000" dirty="0"/>
          </a:p>
          <a:p>
            <a:pPr marL="0" indent="0" eaLnBrk="1" hangingPunct="1">
              <a:buNone/>
            </a:pPr>
            <a:endParaRPr lang="en-GB" sz="12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/>
              <a:t>divergent margin</a:t>
            </a:r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 err="1"/>
              <a:t>margine</a:t>
            </a:r>
            <a:r>
              <a:rPr lang="en-GB" sz="1800" dirty="0"/>
              <a:t> </a:t>
            </a:r>
            <a:r>
              <a:rPr lang="en-GB" sz="1800" dirty="0" err="1"/>
              <a:t>divergente</a:t>
            </a:r>
            <a:endParaRPr lang="en-GB" sz="18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en-GB" sz="14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en-GB" sz="14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/>
              <a:t>ocean v ocean</a:t>
            </a:r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/>
              <a:t>oceano </a:t>
            </a:r>
            <a:r>
              <a:rPr lang="en-GB" sz="1800" dirty="0">
                <a:sym typeface="Wingdings" pitchFamily="2" charset="2"/>
              </a:rPr>
              <a:t> oceano</a:t>
            </a:r>
            <a:endParaRPr lang="en-GB" sz="18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en-GB" sz="14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en-GB" sz="14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/>
              <a:t>ocean v continent</a:t>
            </a:r>
          </a:p>
          <a:p>
            <a:pPr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/>
              <a:t>oceano </a:t>
            </a:r>
            <a:r>
              <a:rPr lang="en-GB" sz="1800" dirty="0">
                <a:sym typeface="Wingdings" pitchFamily="2" charset="2"/>
              </a:rPr>
              <a:t> </a:t>
            </a:r>
            <a:r>
              <a:rPr lang="en-GB" sz="1800" dirty="0" err="1">
                <a:sym typeface="Wingdings" pitchFamily="2" charset="2"/>
              </a:rPr>
              <a:t>continente</a:t>
            </a:r>
            <a:endParaRPr lang="en-GB" sz="18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en-GB" sz="14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en-GB" sz="14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/>
              <a:t>continent v continent</a:t>
            </a:r>
          </a:p>
          <a:p>
            <a:pPr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 err="1"/>
              <a:t>continente</a:t>
            </a:r>
            <a:r>
              <a:rPr lang="en-GB" sz="1800" dirty="0"/>
              <a:t> </a:t>
            </a:r>
            <a:r>
              <a:rPr lang="en-GB" sz="1800" dirty="0">
                <a:sym typeface="Wingdings" pitchFamily="2" charset="2"/>
              </a:rPr>
              <a:t> </a:t>
            </a:r>
            <a:r>
              <a:rPr lang="en-GB" sz="1800" dirty="0" err="1">
                <a:sym typeface="Wingdings" pitchFamily="2" charset="2"/>
              </a:rPr>
              <a:t>continente</a:t>
            </a:r>
            <a:endParaRPr lang="en-GB" sz="18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en-GB" sz="14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en-GB" sz="1400" dirty="0"/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/>
              <a:t>conservative (transform)</a:t>
            </a:r>
          </a:p>
          <a:p>
            <a:pPr eaLnBrk="1" hangingPunct="1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1800" dirty="0" err="1"/>
              <a:t>conservativo</a:t>
            </a:r>
            <a:r>
              <a:rPr lang="en-GB" sz="1800" dirty="0"/>
              <a:t> (</a:t>
            </a:r>
            <a:r>
              <a:rPr lang="en-GB" sz="1800" dirty="0" err="1"/>
              <a:t>trasforme</a:t>
            </a:r>
            <a:r>
              <a:rPr lang="en-GB" sz="1800" dirty="0"/>
              <a:t>)</a:t>
            </a:r>
          </a:p>
          <a:p>
            <a:pPr eaLnBrk="1" hangingPunct="1"/>
            <a:endParaRPr lang="en-GB" sz="2400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F7DA399-A4D0-4205-A8DD-576C743A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196447"/>
            <a:ext cx="8670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it-IT" sz="2000" b="1" dirty="0" err="1">
                <a:solidFill>
                  <a:srgbClr val="0070C0"/>
                </a:solidFill>
                <a:latin typeface="+mj-lt"/>
              </a:rPr>
              <a:t>Modelling</a:t>
            </a:r>
            <a:r>
              <a:rPr lang="it-IT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+mj-lt"/>
              </a:rPr>
              <a:t>plate</a:t>
            </a:r>
            <a:r>
              <a:rPr lang="it-IT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+mj-lt"/>
              </a:rPr>
              <a:t>margins</a:t>
            </a:r>
            <a:r>
              <a:rPr lang="it-IT" sz="2000" b="1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+mj-lt"/>
              </a:rPr>
              <a:t>movement</a:t>
            </a:r>
            <a:r>
              <a:rPr lang="it-IT" sz="2000" b="1" dirty="0">
                <a:solidFill>
                  <a:srgbClr val="0070C0"/>
                </a:solidFill>
                <a:latin typeface="+mj-lt"/>
              </a:rPr>
              <a:t> by </a:t>
            </a:r>
            <a:r>
              <a:rPr lang="it-IT" sz="2000" b="1" dirty="0" err="1">
                <a:solidFill>
                  <a:srgbClr val="0070C0"/>
                </a:solidFill>
                <a:latin typeface="+mj-lt"/>
              </a:rPr>
              <a:t>hand</a:t>
            </a:r>
            <a:endParaRPr lang="it-IT" sz="2000" b="1" dirty="0">
              <a:solidFill>
                <a:srgbClr val="0070C0"/>
              </a:solidFill>
              <a:latin typeface="+mj-lt"/>
            </a:endParaRPr>
          </a:p>
          <a:p>
            <a:pPr algn="ctr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it-IT" sz="2000" b="1" dirty="0">
                <a:solidFill>
                  <a:srgbClr val="0070C0"/>
                </a:solidFill>
                <a:latin typeface="+mj-lt"/>
              </a:rPr>
              <a:t>Modellizzare con le mani i margini e i movimenti delle placche </a:t>
            </a:r>
            <a:endParaRPr lang="en-GB" sz="2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85448-1CF3-4847-9CFD-ED49E7B87581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23771" r="13010" b="12814"/>
          <a:stretch/>
        </p:blipFill>
        <p:spPr bwMode="auto">
          <a:xfrm>
            <a:off x="4446616" y="2064208"/>
            <a:ext cx="1624728" cy="77792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3F9FC-7949-498C-8E4C-F90D59B39282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2163" r="8963" b="25420"/>
          <a:stretch/>
        </p:blipFill>
        <p:spPr bwMode="auto">
          <a:xfrm>
            <a:off x="6214918" y="2064208"/>
            <a:ext cx="1658383" cy="79157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6972F-3538-4243-933E-EC162285B2B2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9" t="3147" r="11878" b="37460"/>
          <a:stretch/>
        </p:blipFill>
        <p:spPr bwMode="auto">
          <a:xfrm>
            <a:off x="4446616" y="2951773"/>
            <a:ext cx="2069600" cy="829646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F8336-5D0C-4162-839D-4A84321369C1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3068" r="10780" b="37880"/>
          <a:stretch/>
        </p:blipFill>
        <p:spPr bwMode="auto">
          <a:xfrm>
            <a:off x="4466167" y="3892123"/>
            <a:ext cx="1861020" cy="85661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DCF51-48DA-449B-A8F2-DE828E320A68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7" t="12037" r="11888" b="35508"/>
          <a:stretch/>
        </p:blipFill>
        <p:spPr bwMode="auto">
          <a:xfrm>
            <a:off x="4451168" y="4840863"/>
            <a:ext cx="1861019" cy="90332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441CE1-C9FE-4B34-BFA9-42E9312BA5D0}"/>
              </a:ext>
            </a:extLst>
          </p:cNvPr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" t="40853" r="25647" b="-1"/>
          <a:stretch/>
        </p:blipFill>
        <p:spPr bwMode="auto">
          <a:xfrm>
            <a:off x="4446616" y="5854889"/>
            <a:ext cx="1735819" cy="873457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0EF1D8-0F88-4573-9CCE-5E73713E5D9A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9" t="42526" r="28501" b="1"/>
          <a:stretch/>
        </p:blipFill>
        <p:spPr bwMode="auto">
          <a:xfrm>
            <a:off x="6300191" y="5851368"/>
            <a:ext cx="1735819" cy="873457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48D11BE-0F71-414E-827F-F745B3B6D62C}"/>
              </a:ext>
            </a:extLst>
          </p:cNvPr>
          <p:cNvSpPr txBox="1"/>
          <p:nvPr/>
        </p:nvSpPr>
        <p:spPr>
          <a:xfrm>
            <a:off x="6660233" y="3024983"/>
            <a:ext cx="2376264" cy="2062101"/>
          </a:xfrm>
          <a:prstGeom prst="rect">
            <a:avLst/>
          </a:prstGeom>
          <a:noFill/>
          <a:ln w="12700" cap="flat">
            <a:solidFill>
              <a:srgbClr val="0070C0"/>
            </a:solidFill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worksheet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l" rtl="0" latinLnBrk="1" hangingPunct="0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17"/>
              </a:rPr>
              <a:t>https://www.earthlearningidea.com/PDF/278_Plate_margins_movement.pdf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l" rtl="0" latinLnBrk="1" hangingPunct="0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scheda in italiano qui: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18"/>
              </a:rPr>
              <a:t>https://bit.ly/2Jb9Z6t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it-IT" sz="16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6786B4-7A06-4247-B802-42D2B59F703C}"/>
              </a:ext>
            </a:extLst>
          </p:cNvPr>
          <p:cNvSpPr txBox="1"/>
          <p:nvPr/>
        </p:nvSpPr>
        <p:spPr>
          <a:xfrm>
            <a:off x="6771485" y="5292524"/>
            <a:ext cx="211320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Images: Peter Kennet,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Earthlearningidea</a:t>
            </a:r>
          </a:p>
        </p:txBody>
      </p:sp>
    </p:spTree>
    <p:extLst>
      <p:ext uri="{BB962C8B-B14F-4D97-AF65-F5344CB8AC3E}">
        <p14:creationId xmlns:p14="http://schemas.microsoft.com/office/powerpoint/2010/main" val="359917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ED7791-31A1-EB45-9571-85F13D242990}"/>
              </a:ext>
            </a:extLst>
          </p:cNvPr>
          <p:cNvSpPr txBox="1">
            <a:spLocks/>
          </p:cNvSpPr>
          <p:nvPr/>
        </p:nvSpPr>
        <p:spPr>
          <a:xfrm>
            <a:off x="323528" y="332656"/>
            <a:ext cx="8640960" cy="838200"/>
          </a:xfrm>
        </p:spPr>
        <p:txBody>
          <a:bodyPr/>
          <a:lstStyle>
            <a:lvl1pPr algn="ctr">
              <a:defRPr sz="44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 err="1">
                <a:solidFill>
                  <a:srgbClr val="0070C0"/>
                </a:solidFill>
              </a:rPr>
              <a:t>InsegnaciEtna</a:t>
            </a:r>
            <a:r>
              <a:rPr lang="it-IT" sz="2800" b="1" dirty="0">
                <a:solidFill>
                  <a:srgbClr val="0070C0"/>
                </a:solidFill>
              </a:rPr>
              <a:t>: Etna </a:t>
            </a:r>
            <a:r>
              <a:rPr lang="it-IT" sz="2800" b="1" dirty="0" err="1">
                <a:solidFill>
                  <a:srgbClr val="0070C0"/>
                </a:solidFill>
              </a:rPr>
              <a:t>taught</a:t>
            </a:r>
            <a:r>
              <a:rPr lang="it-IT" sz="2800" b="1" dirty="0">
                <a:solidFill>
                  <a:srgbClr val="0070C0"/>
                </a:solidFill>
              </a:rPr>
              <a:t> </a:t>
            </a:r>
            <a:r>
              <a:rPr lang="it-IT" sz="2800" b="1" dirty="0" err="1">
                <a:solidFill>
                  <a:srgbClr val="0070C0"/>
                </a:solidFill>
              </a:rPr>
              <a:t>Lyell</a:t>
            </a:r>
            <a:r>
              <a:rPr lang="it-IT" sz="2800" b="1" dirty="0">
                <a:solidFill>
                  <a:srgbClr val="0070C0"/>
                </a:solidFill>
              </a:rPr>
              <a:t> </a:t>
            </a:r>
            <a:r>
              <a:rPr lang="it-IT" sz="2800" b="1" dirty="0" err="1">
                <a:solidFill>
                  <a:srgbClr val="0070C0"/>
                </a:solidFill>
              </a:rPr>
              <a:t>too</a:t>
            </a:r>
            <a:r>
              <a:rPr lang="it-IT" sz="2800" b="1" dirty="0">
                <a:solidFill>
                  <a:srgbClr val="0070C0"/>
                </a:solidFill>
              </a:rPr>
              <a:t>!</a:t>
            </a:r>
          </a:p>
          <a:p>
            <a:r>
              <a:rPr lang="it-IT" sz="2800" b="1" dirty="0" err="1">
                <a:solidFill>
                  <a:srgbClr val="0070C0"/>
                </a:solidFill>
              </a:rPr>
              <a:t>InsegnaciEtna</a:t>
            </a:r>
            <a:r>
              <a:rPr lang="it-IT" sz="2800" b="1" dirty="0">
                <a:solidFill>
                  <a:srgbClr val="0070C0"/>
                </a:solidFill>
              </a:rPr>
              <a:t>: l’Etna ha insegnato anche a </a:t>
            </a:r>
            <a:r>
              <a:rPr lang="it-IT" sz="2800" b="1" dirty="0" err="1">
                <a:solidFill>
                  <a:srgbClr val="0070C0"/>
                </a:solidFill>
              </a:rPr>
              <a:t>Lyell</a:t>
            </a:r>
            <a:r>
              <a:rPr lang="it-IT" sz="2800" b="1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AA0031-87A1-4E4E-B782-EDF3DF247CDF}"/>
              </a:ext>
            </a:extLst>
          </p:cNvPr>
          <p:cNvSpPr txBox="1">
            <a:spLocks/>
          </p:cNvSpPr>
          <p:nvPr/>
        </p:nvSpPr>
        <p:spPr>
          <a:xfrm>
            <a:off x="611560" y="1700808"/>
            <a:ext cx="4176464" cy="5157192"/>
          </a:xfrm>
        </p:spPr>
        <p:txBody>
          <a:bodyPr/>
          <a:lstStyle>
            <a:lvl1pPr marL="342900" indent="-342900">
              <a:spcBef>
                <a:spcPts val="700"/>
              </a:spcBef>
              <a:buSzPct val="100000"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buSzPct val="100000"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buSzPct val="100000"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35200" indent="-406400">
              <a:spcBef>
                <a:spcPts val="700"/>
              </a:spcBef>
              <a:buSzPct val="100000"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marL="26924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6pPr>
            <a:lvl7pPr marL="31496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7pPr>
            <a:lvl8pPr marL="36068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8pPr>
            <a:lvl9pPr marL="40640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endParaRPr lang="it-IT" sz="2000" dirty="0">
              <a:solidFill>
                <a:srgbClr val="535353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D9E3AF-CA4B-6E46-B70F-9E1B91518A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83239"/>
            <a:ext cx="2963292" cy="129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C929BB-9543-4445-ABE3-BF800574A8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90273"/>
            <a:ext cx="3107308" cy="13844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FCBE98-F62A-A448-9623-AE9AB4CB75F5}"/>
              </a:ext>
            </a:extLst>
          </p:cNvPr>
          <p:cNvSpPr txBox="1"/>
          <p:nvPr/>
        </p:nvSpPr>
        <p:spPr>
          <a:xfrm>
            <a:off x="611560" y="1700808"/>
            <a:ext cx="4464496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it-IT" dirty="0"/>
              <a:t>A </a:t>
            </a:r>
            <a:r>
              <a:rPr lang="it-IT" dirty="0" err="1">
                <a:solidFill>
                  <a:srgbClr val="0070C0"/>
                </a:solidFill>
              </a:rPr>
              <a:t>final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Charles </a:t>
            </a:r>
            <a:r>
              <a:rPr lang="it-IT" dirty="0" err="1"/>
              <a:t>Lyell’s</a:t>
            </a:r>
            <a:r>
              <a:rPr lang="it-IT" dirty="0"/>
              <a:t> </a:t>
            </a:r>
            <a:r>
              <a:rPr lang="it-IT" dirty="0" err="1"/>
              <a:t>calculation</a:t>
            </a:r>
            <a:r>
              <a:rPr lang="it-IT" dirty="0"/>
              <a:t>  of Mount </a:t>
            </a:r>
            <a:r>
              <a:rPr lang="it-IT" dirty="0" err="1"/>
              <a:t>Etna’s</a:t>
            </a:r>
            <a:r>
              <a:rPr lang="it-IT" dirty="0"/>
              <a:t> </a:t>
            </a:r>
            <a:r>
              <a:rPr lang="it-IT" dirty="0" err="1"/>
              <a:t>age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recorded</a:t>
            </a:r>
            <a:r>
              <a:rPr lang="it-IT" dirty="0"/>
              <a:t> </a:t>
            </a:r>
            <a:r>
              <a:rPr lang="it-IT" dirty="0" err="1"/>
              <a:t>eruptions</a:t>
            </a:r>
            <a:r>
              <a:rPr lang="it-IT" dirty="0"/>
              <a:t> and on the volume of lava </a:t>
            </a:r>
            <a:r>
              <a:rPr lang="it-IT" dirty="0" err="1"/>
              <a:t>erupted</a:t>
            </a:r>
            <a:r>
              <a:rPr lang="it-IT" dirty="0"/>
              <a:t> in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one</a:t>
            </a:r>
            <a:endParaRPr lang="it-IT" dirty="0"/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endParaRPr lang="it-IT" dirty="0"/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it-IT" dirty="0"/>
              <a:t>Come </a:t>
            </a:r>
            <a:r>
              <a:rPr lang="it-IT" dirty="0">
                <a:solidFill>
                  <a:srgbClr val="0070C0"/>
                </a:solidFill>
              </a:rPr>
              <a:t>conclusione</a:t>
            </a:r>
            <a:r>
              <a:rPr lang="it-IT" dirty="0"/>
              <a:t>, un’attività sul calcolo dell’età dell’Etna  fatto da Charles </a:t>
            </a:r>
            <a:r>
              <a:rPr lang="it-IT" dirty="0" err="1"/>
              <a:t>Lyell</a:t>
            </a:r>
            <a:r>
              <a:rPr lang="it-IT" dirty="0"/>
              <a:t> in base al numero di eruzioni registrate a al volume di lava eruttato in ciascuna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65ADDE-F34D-2D49-8CD2-A6A8657D2720}"/>
              </a:ext>
            </a:extLst>
          </p:cNvPr>
          <p:cNvSpPr txBox="1"/>
          <p:nvPr/>
        </p:nvSpPr>
        <p:spPr>
          <a:xfrm>
            <a:off x="611560" y="5589240"/>
            <a:ext cx="7776864" cy="584773"/>
          </a:xfrm>
          <a:prstGeom prst="rect">
            <a:avLst/>
          </a:prstGeom>
          <a:noFill/>
          <a:ln w="12700" cap="flat">
            <a:solidFill>
              <a:srgbClr val="0070C0"/>
            </a:solidFill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worksheet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https://www.earthlearningidea.com/PDF/295_Lyell_on_Etna.pdf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 scheda dell’attività qui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https://www.earthlearningidea.com/PDF/295_Italian.pdf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3CCBF3-F9E0-9141-AC61-26926ECB56EC}"/>
              </a:ext>
            </a:extLst>
          </p:cNvPr>
          <p:cNvSpPr txBox="1"/>
          <p:nvPr/>
        </p:nvSpPr>
        <p:spPr>
          <a:xfrm>
            <a:off x="5616116" y="5051044"/>
            <a:ext cx="317931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Images: </a:t>
            </a:r>
            <a:r>
              <a:rPr lang="it-IT" sz="1200" dirty="0" err="1">
                <a:solidFill>
                  <a:srgbClr val="000000"/>
                </a:solidFill>
              </a:rPr>
              <a:t>wikipedia</a:t>
            </a:r>
            <a:r>
              <a:rPr lang="it-IT" sz="1200" dirty="0">
                <a:solidFill>
                  <a:srgbClr val="000000"/>
                </a:solidFill>
              </a:rPr>
              <a:t> CC-BY-SA, Peter Williams</a:t>
            </a: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573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9"/>
          <p:cNvSpPr/>
          <p:nvPr/>
        </p:nvSpPr>
        <p:spPr>
          <a:xfrm>
            <a:off x="755576" y="908720"/>
            <a:ext cx="75438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GB" sz="2600" b="1" dirty="0" err="1">
                <a:solidFill>
                  <a:srgbClr val="0072BC"/>
                </a:solidFill>
              </a:rPr>
              <a:t>Porta</a:t>
            </a:r>
            <a:r>
              <a:rPr lang="en-GB" sz="2600" b="1" dirty="0">
                <a:solidFill>
                  <a:srgbClr val="0072BC"/>
                </a:solidFill>
              </a:rPr>
              <a:t> </a:t>
            </a:r>
            <a:r>
              <a:rPr lang="en-GB" sz="2600" b="1" dirty="0" err="1">
                <a:solidFill>
                  <a:srgbClr val="0072BC"/>
                </a:solidFill>
              </a:rPr>
              <a:t>i</a:t>
            </a:r>
            <a:r>
              <a:rPr lang="en-GB" sz="2600" b="1" dirty="0">
                <a:solidFill>
                  <a:srgbClr val="0072BC"/>
                </a:solidFill>
              </a:rPr>
              <a:t> workshop EGU </a:t>
            </a:r>
            <a:r>
              <a:rPr lang="en-GB" sz="2600" b="1" dirty="0" err="1">
                <a:solidFill>
                  <a:srgbClr val="0072BC"/>
                </a:solidFill>
              </a:rPr>
              <a:t>nella</a:t>
            </a:r>
            <a:r>
              <a:rPr lang="en-GB" sz="2600" b="1" dirty="0">
                <a:solidFill>
                  <a:srgbClr val="0072BC"/>
                </a:solidFill>
              </a:rPr>
              <a:t> </a:t>
            </a:r>
            <a:r>
              <a:rPr lang="en-GB" sz="2600" b="1" dirty="0" err="1">
                <a:solidFill>
                  <a:srgbClr val="0072BC"/>
                </a:solidFill>
              </a:rPr>
              <a:t>tua</a:t>
            </a:r>
            <a:r>
              <a:rPr lang="en-GB" sz="2600" b="1" dirty="0">
                <a:solidFill>
                  <a:srgbClr val="0072BC"/>
                </a:solidFill>
              </a:rPr>
              <a:t> </a:t>
            </a:r>
            <a:r>
              <a:rPr lang="en-GB" sz="2600" b="1" dirty="0" err="1">
                <a:solidFill>
                  <a:srgbClr val="0072BC"/>
                </a:solidFill>
              </a:rPr>
              <a:t>zona</a:t>
            </a:r>
            <a:r>
              <a:rPr lang="en-GB" sz="2600" b="1" dirty="0">
                <a:solidFill>
                  <a:srgbClr val="0072BC"/>
                </a:solidFill>
              </a:rPr>
              <a:t>!</a:t>
            </a:r>
          </a:p>
        </p:txBody>
      </p:sp>
      <p:sp>
        <p:nvSpPr>
          <p:cNvPr id="3" name="Shape 20"/>
          <p:cNvSpPr/>
          <p:nvPr/>
        </p:nvSpPr>
        <p:spPr>
          <a:xfrm>
            <a:off x="729067" y="1556792"/>
            <a:ext cx="7543800" cy="3385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I WORKSHOP EGU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per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docenti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sono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disponibili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SENZA SPESE 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finaziati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fino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a un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certo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numero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, da EGU)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anche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nella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tua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zona</a:t>
            </a:r>
          </a:p>
          <a:p>
            <a:pPr lvl="0">
              <a:spcBef>
                <a:spcPts val="1000"/>
              </a:spcBef>
              <a:buClr>
                <a:srgbClr val="0072BC"/>
              </a:buClr>
              <a:buSzPct val="100000"/>
            </a:pPr>
            <a:r>
              <a:rPr lang="en-GB" sz="2000" b="1" dirty="0">
                <a:solidFill>
                  <a:srgbClr val="2B86DB"/>
                </a:solidFill>
                <a:latin typeface="+mj-lt"/>
                <a:ea typeface="+mj-ea"/>
                <a:cs typeface="+mj-cs"/>
                <a:sym typeface="Helvetica"/>
              </a:rPr>
              <a:t>Come?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… </a:t>
            </a:r>
            <a:r>
              <a:rPr lang="en-GB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superare</a:t>
            </a:r>
            <a:r>
              <a:rPr lang="en-GB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l’emergenza</a:t>
            </a:r>
            <a:r>
              <a:rPr lang="en-GB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Helvetica"/>
              </a:rPr>
              <a:t> COVID</a:t>
            </a: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Individuare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i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temi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di interesse e le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possibili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date</a:t>
            </a:r>
          </a:p>
          <a:p>
            <a:pPr marL="28575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Scrivere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a: 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  <a:hlinkClick r:id="rId2"/>
              </a:rPr>
              <a:t>giulia.realdon@unicam.it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per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verificare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la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disponibilità</a:t>
            </a:r>
            <a:endParaRPr lang="en-GB" dirty="0">
              <a:solidFill>
                <a:srgbClr val="4D4D4D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4D4D4D"/>
                </a:solidFill>
                <a:sym typeface="Helvetica"/>
              </a:rPr>
              <a:t>Raccogliere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almeno</a:t>
            </a:r>
            <a:r>
              <a:rPr lang="en-GB" dirty="0">
                <a:solidFill>
                  <a:srgbClr val="4D4D4D"/>
                </a:solidFill>
                <a:sym typeface="Helvetica"/>
              </a:rPr>
              <a:t> 15 </a:t>
            </a:r>
            <a:r>
              <a:rPr lang="en-GB" dirty="0" err="1">
                <a:solidFill>
                  <a:srgbClr val="4D4D4D"/>
                </a:solidFill>
                <a:sym typeface="Helvetica"/>
              </a:rPr>
              <a:t>adesioni</a:t>
            </a:r>
            <a:endParaRPr lang="en-GB" dirty="0">
              <a:solidFill>
                <a:srgbClr val="4D4D4D"/>
              </a:solidFill>
              <a:sym typeface="Helvetica"/>
            </a:endParaRPr>
          </a:p>
          <a:p>
            <a:pPr marL="285750" lvl="0" indent="-285750">
              <a:spcBef>
                <a:spcPts val="10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Provvedere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un’aula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adatta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all’attività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(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proiettore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ev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.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microfono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acqua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altro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seconda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delle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attività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en-GB" dirty="0" err="1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richieste</a:t>
            </a:r>
            <a:r>
              <a:rPr lang="en-GB" dirty="0">
                <a:solidFill>
                  <a:srgbClr val="4D4D4D"/>
                </a:solidFill>
                <a:latin typeface="+mj-lt"/>
                <a:ea typeface="+mj-ea"/>
                <a:cs typeface="+mj-cs"/>
                <a:sym typeface="Helvetica"/>
              </a:rPr>
              <a:t>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BD5A7AD-2D51-654F-BA4A-F68449A6A285}"/>
              </a:ext>
            </a:extLst>
          </p:cNvPr>
          <p:cNvSpPr txBox="1"/>
          <p:nvPr/>
        </p:nvSpPr>
        <p:spPr>
          <a:xfrm>
            <a:off x="467544" y="5301208"/>
            <a:ext cx="820891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Wingdings" pitchFamily="2" charset="2"/>
              </a:rPr>
              <a:t>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Wingdings" pitchFamily="2" charset="2"/>
              </a:rPr>
              <a:t> 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request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EGU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teachers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’ workshops </a:t>
            </a: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FREE OF CHARGE 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 Portugal,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Spain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and France,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contact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professor </a:t>
            </a: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Chris King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Coordinator of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national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EGU Field  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Officers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 </a:t>
            </a:r>
            <a:r>
              <a:rPr lang="it-IT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education@egu.eu</a:t>
            </a:r>
            <a:r>
              <a:rPr lang="it-IT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92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9"/>
          <p:cNvSpPr/>
          <p:nvPr/>
        </p:nvSpPr>
        <p:spPr>
          <a:xfrm>
            <a:off x="215516" y="260648"/>
            <a:ext cx="8712968" cy="220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ca-ES" sz="2400" dirty="0"/>
              <a:t>An </a:t>
            </a:r>
            <a:r>
              <a:rPr lang="ca-ES" sz="2400" dirty="0" err="1"/>
              <a:t>unmissable</a:t>
            </a:r>
            <a:r>
              <a:rPr lang="ca-ES" sz="2400" dirty="0"/>
              <a:t> </a:t>
            </a:r>
            <a:r>
              <a:rPr lang="ca-ES" sz="2400" dirty="0" err="1"/>
              <a:t>opportunity</a:t>
            </a:r>
            <a:r>
              <a:rPr lang="ca-ES" sz="2400" dirty="0"/>
              <a:t>: EGU GIFT </a:t>
            </a:r>
            <a:r>
              <a:rPr lang="ca-ES" sz="2400" dirty="0" err="1"/>
              <a:t>workshop</a:t>
            </a:r>
            <a:endParaRPr lang="ca-ES" sz="2400" dirty="0"/>
          </a:p>
          <a:p>
            <a:pPr algn="ctr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ca-ES" sz="2400" dirty="0"/>
              <a:t>Un’occasione da non </a:t>
            </a:r>
            <a:r>
              <a:rPr lang="ca-ES" sz="2400" dirty="0" err="1"/>
              <a:t>perdere</a:t>
            </a:r>
            <a:r>
              <a:rPr lang="ca-ES" sz="2400" dirty="0"/>
              <a:t>: </a:t>
            </a:r>
            <a:r>
              <a:rPr lang="ca-ES" sz="2400" dirty="0" err="1"/>
              <a:t>il</a:t>
            </a:r>
            <a:r>
              <a:rPr lang="ca-ES" sz="2400" dirty="0"/>
              <a:t> </a:t>
            </a:r>
            <a:r>
              <a:rPr lang="ca-ES" sz="2400" dirty="0" err="1"/>
              <a:t>workshop</a:t>
            </a:r>
            <a:r>
              <a:rPr lang="ca-ES" sz="2400" dirty="0"/>
              <a:t> EGU GIFT</a:t>
            </a:r>
          </a:p>
          <a:p>
            <a:pPr algn="ctr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ca-E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Planned</a:t>
            </a:r>
            <a:r>
              <a:rPr lang="ca-E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ca-E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Vienna</a:t>
            </a:r>
            <a:r>
              <a:rPr lang="ca-E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4-6 May 2020 - Previsto a </a:t>
            </a:r>
            <a:r>
              <a:rPr lang="ca-E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Vienna</a:t>
            </a:r>
            <a:r>
              <a:rPr lang="ca-E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4-6 </a:t>
            </a:r>
            <a:r>
              <a:rPr lang="ca-E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</a:t>
            </a:r>
            <a:r>
              <a:rPr lang="ca-E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</a:t>
            </a:r>
          </a:p>
          <a:p>
            <a:pPr algn="ctr">
              <a:spcBef>
                <a:spcPts val="700"/>
              </a:spcBef>
              <a:buClr>
                <a:srgbClr val="FFFFFF"/>
              </a:buClr>
              <a:buSzPct val="100000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Postponed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April 2021 online </a:t>
            </a:r>
          </a:p>
          <a:p>
            <a:pPr algn="ctr">
              <a:spcBef>
                <a:spcPts val="700"/>
              </a:spcBef>
              <a:buClr>
                <a:srgbClr val="FFFFFF"/>
              </a:buClr>
              <a:buSzPct val="100000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Posticipato ad aprile 2021 on-line</a:t>
            </a:r>
          </a:p>
        </p:txBody>
      </p:sp>
      <p:pic>
        <p:nvPicPr>
          <p:cNvPr id="5" name="Immagine 4" descr="Schermata 2019-10-19 alle 18.25.02.png">
            <a:extLst>
              <a:ext uri="{FF2B5EF4-FFF2-40B4-BE49-F238E27FC236}">
                <a16:creationId xmlns:a16="http://schemas.microsoft.com/office/drawing/2014/main" id="{0A184A19-F997-0546-BA74-90BB3C2A5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40" y="3417460"/>
            <a:ext cx="4916203" cy="339228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04AEF7-EB4A-984A-8697-1E1073F279FD}"/>
              </a:ext>
            </a:extLst>
          </p:cNvPr>
          <p:cNvSpPr txBox="1"/>
          <p:nvPr/>
        </p:nvSpPr>
        <p:spPr>
          <a:xfrm>
            <a:off x="215516" y="2466380"/>
            <a:ext cx="8398253" cy="8258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l">
              <a:spcBef>
                <a:spcPts val="700"/>
              </a:spcBef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Check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this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page for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registration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285750" indent="-285750" algn="l">
              <a:spcBef>
                <a:spcPts val="700"/>
              </a:spcBef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Controllare questa pagina per le iscrizioni: </a:t>
            </a:r>
            <a:r>
              <a:rPr lang="it-IT" dirty="0" err="1">
                <a:solidFill>
                  <a:srgbClr val="0070C0"/>
                </a:solidFill>
                <a:hlinkClick r:id="rId3"/>
              </a:rPr>
              <a:t>https</a:t>
            </a:r>
            <a:r>
              <a:rPr lang="it-IT" dirty="0">
                <a:solidFill>
                  <a:srgbClr val="0070C0"/>
                </a:solidFill>
                <a:hlinkClick r:id="rId3"/>
              </a:rPr>
              <a:t>://</a:t>
            </a:r>
            <a:r>
              <a:rPr lang="it-IT" dirty="0" err="1">
                <a:solidFill>
                  <a:srgbClr val="0070C0"/>
                </a:solidFill>
                <a:hlinkClick r:id="rId3"/>
              </a:rPr>
              <a:t>www.egu.eu</a:t>
            </a:r>
            <a:r>
              <a:rPr lang="it-IT" dirty="0">
                <a:solidFill>
                  <a:srgbClr val="0070C0"/>
                </a:solidFill>
                <a:hlinkClick r:id="rId3"/>
              </a:rPr>
              <a:t>/</a:t>
            </a:r>
            <a:r>
              <a:rPr lang="it-IT" dirty="0" err="1">
                <a:solidFill>
                  <a:srgbClr val="0070C0"/>
                </a:solidFill>
                <a:hlinkClick r:id="rId3"/>
              </a:rPr>
              <a:t>education</a:t>
            </a:r>
            <a:r>
              <a:rPr lang="it-IT" dirty="0">
                <a:solidFill>
                  <a:srgbClr val="0070C0"/>
                </a:solidFill>
                <a:hlinkClick r:id="rId3"/>
              </a:rPr>
              <a:t>/</a:t>
            </a:r>
            <a:r>
              <a:rPr lang="it-IT" dirty="0" err="1">
                <a:solidFill>
                  <a:srgbClr val="0070C0"/>
                </a:solidFill>
                <a:hlinkClick r:id="rId3"/>
              </a:rPr>
              <a:t>gift</a:t>
            </a:r>
            <a:r>
              <a:rPr lang="it-IT" dirty="0">
                <a:solidFill>
                  <a:srgbClr val="0070C0"/>
                </a:solidFill>
                <a:hlinkClick r:id="rId3"/>
              </a:rPr>
              <a:t>/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C50674-D428-934A-B47D-7B46325B4636}"/>
              </a:ext>
            </a:extLst>
          </p:cNvPr>
          <p:cNvSpPr txBox="1"/>
          <p:nvPr/>
        </p:nvSpPr>
        <p:spPr>
          <a:xfrm>
            <a:off x="7956376" y="5301208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327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-18613" y="6680617"/>
            <a:ext cx="9180000" cy="196007"/>
          </a:xfrm>
          <a:prstGeom prst="rect">
            <a:avLst/>
          </a:prstGeom>
          <a:solidFill>
            <a:srgbClr val="FFDC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00">
                <a:solidFill>
                  <a:srgbClr val="29297A"/>
                </a:solidFill>
              </a:defRPr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272067" y="2536058"/>
            <a:ext cx="4598639" cy="2723823"/>
          </a:xfrm>
          <a:prstGeom prst="rect">
            <a:avLst/>
          </a:prstGeom>
          <a:ln w="12700">
            <a:miter lim="400000"/>
          </a:ln>
          <a:effectLst>
            <a:outerShdw blurRad="38100" dist="20000" dir="4072822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ts val="600"/>
              </a:spcBef>
            </a:pPr>
            <a:endParaRPr lang="it-IT" dirty="0">
              <a:sym typeface="Helvetica"/>
            </a:endParaRPr>
          </a:p>
          <a:p>
            <a:pPr lvl="0" algn="ctr">
              <a:spcBef>
                <a:spcPts val="600"/>
              </a:spcBef>
            </a:pPr>
            <a:r>
              <a:rPr lang="it-IT" sz="2400" dirty="0" err="1">
                <a:solidFill>
                  <a:srgbClr val="0070C0"/>
                </a:solidFill>
                <a:latin typeface="Modern Love Caps" pitchFamily="82" charset="0"/>
                <a:sym typeface="Helvetica"/>
              </a:rPr>
              <a:t>Thank</a:t>
            </a:r>
            <a:r>
              <a:rPr lang="it-IT" sz="2400" dirty="0">
                <a:solidFill>
                  <a:srgbClr val="0070C0"/>
                </a:solidFill>
                <a:latin typeface="Modern Love Caps" pitchFamily="82" charset="0"/>
                <a:sym typeface="Helvetica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Modern Love Caps" pitchFamily="82" charset="0"/>
                <a:sym typeface="Helvetica"/>
              </a:rPr>
              <a:t>you</a:t>
            </a:r>
            <a:r>
              <a:rPr lang="it-IT" sz="2400" dirty="0">
                <a:solidFill>
                  <a:srgbClr val="0070C0"/>
                </a:solidFill>
                <a:latin typeface="Modern Love Caps" pitchFamily="82" charset="0"/>
                <a:sym typeface="Helvetica"/>
              </a:rPr>
              <a:t>! Grazie per l’attenzione!</a:t>
            </a:r>
          </a:p>
          <a:p>
            <a:pPr lvl="0" algn="ctr">
              <a:spcBef>
                <a:spcPts val="600"/>
              </a:spcBef>
            </a:pPr>
            <a:endParaRPr lang="it-IT" sz="2400" dirty="0">
              <a:solidFill>
                <a:srgbClr val="0070C0"/>
              </a:solidFill>
              <a:latin typeface="Modern Love Caps" pitchFamily="82" charset="0"/>
              <a:sym typeface="Helvetica"/>
            </a:endParaRPr>
          </a:p>
          <a:p>
            <a:pPr lvl="0" algn="ctr">
              <a:spcBef>
                <a:spcPts val="600"/>
              </a:spcBef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sym typeface="Helvetica"/>
              </a:rPr>
              <a:t>For information, suggestions…</a:t>
            </a:r>
          </a:p>
          <a:p>
            <a:pPr lvl="0" algn="ctr">
              <a:spcBef>
                <a:spcPts val="600"/>
              </a:spcBef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sym typeface="Helvetica"/>
              </a:rPr>
              <a:t>Per informazioni, suggerimenti, … </a:t>
            </a:r>
          </a:p>
          <a:p>
            <a:pPr lvl="0" algn="ctr">
              <a:spcBef>
                <a:spcPts val="600"/>
              </a:spcBef>
            </a:pP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it-IT" dirty="0">
                <a:solidFill>
                  <a:srgbClr val="0070C0"/>
                </a:solidFill>
                <a:sym typeface="Helvetic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giuliarealdon@unicam.it</a:t>
            </a:r>
            <a:endParaRPr lang="it-IT" dirty="0">
              <a:solidFill>
                <a:srgbClr val="0070C0"/>
              </a:solidFill>
              <a:sym typeface="Helvetica"/>
            </a:endParaRPr>
          </a:p>
          <a:p>
            <a:pPr lvl="0" algn="ctr">
              <a:spcBef>
                <a:spcPts val="1200"/>
              </a:spcBef>
            </a:pPr>
            <a:endParaRPr sz="2200" dirty="0">
              <a:solidFill>
                <a:srgbClr val="FFDE02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3131840" y="5013813"/>
            <a:ext cx="2530110" cy="1107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unicamLOGO .png">
            <a:extLst>
              <a:ext uri="{FF2B5EF4-FFF2-40B4-BE49-F238E27FC236}">
                <a16:creationId xmlns:a16="http://schemas.microsoft.com/office/drawing/2014/main" id="{14D1387D-A742-B34D-8F53-45596A8A2F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592" y="4724444"/>
            <a:ext cx="1110091" cy="137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41C8E5-8434-0D4B-806E-06963EA54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107" y="4670192"/>
            <a:ext cx="1425114" cy="14251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8AD29D-1279-794A-9E04-A0679A50F2D3}"/>
              </a:ext>
            </a:extLst>
          </p:cNvPr>
          <p:cNvSpPr txBox="1"/>
          <p:nvPr/>
        </p:nvSpPr>
        <p:spPr>
          <a:xfrm>
            <a:off x="1053847" y="6193637"/>
            <a:ext cx="70350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it-IT" dirty="0" err="1">
                <a:solidFill>
                  <a:srgbClr val="0070C0"/>
                </a:solidFill>
              </a:rPr>
              <a:t>This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presentation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available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here</a:t>
            </a:r>
            <a:r>
              <a:rPr lang="it-IT" dirty="0">
                <a:solidFill>
                  <a:srgbClr val="000000"/>
                </a:solidFill>
              </a:rPr>
              <a:t>: </a:t>
            </a:r>
            <a:r>
              <a:rPr lang="it-IT" dirty="0">
                <a:solidFill>
                  <a:srgbClr val="000000"/>
                </a:solidFill>
                <a:hlinkClick r:id="rId7"/>
              </a:rPr>
              <a:t>https://bit.ly/37zjJj3</a:t>
            </a:r>
            <a:r>
              <a:rPr lang="it-IT" dirty="0">
                <a:solidFill>
                  <a:srgbClr val="000000"/>
                </a:solidFill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 descr="Immagine che contiene esterni, uomo, roccia, montagna&#10;&#10;Descrizione generata automaticamente">
            <a:extLst>
              <a:ext uri="{FF2B5EF4-FFF2-40B4-BE49-F238E27FC236}">
                <a16:creationId xmlns:a16="http://schemas.microsoft.com/office/drawing/2014/main" id="{BED069D9-0C2D-144B-8104-81AFEE8CAB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5118" y="220208"/>
            <a:ext cx="2863554" cy="2147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7510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564501"/>
            <a:ext cx="8359080" cy="1980151"/>
          </a:xfrm>
        </p:spPr>
        <p:txBody>
          <a:bodyPr/>
          <a:lstStyle/>
          <a:p>
            <a:pPr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it-IT" altLang="en-US" dirty="0">
                <a:solidFill>
                  <a:srgbClr val="535353"/>
                </a:solidFill>
              </a:rPr>
              <a:t>Le geoscienze compaiono </a:t>
            </a:r>
            <a:r>
              <a:rPr lang="it-IT" altLang="en-US" b="1" dirty="0">
                <a:solidFill>
                  <a:srgbClr val="0072BC"/>
                </a:solidFill>
                <a:latin typeface="Arial" panose="020B0604020202020204" pitchFamily="34" charset="0"/>
              </a:rPr>
              <a:t>nel curricolo della fascia dell’obbligo</a:t>
            </a:r>
            <a:r>
              <a:rPr lang="it-IT" altLang="en-US" b="1" dirty="0">
                <a:solidFill>
                  <a:srgbClr val="5B86AD"/>
                </a:solidFill>
              </a:rPr>
              <a:t> </a:t>
            </a:r>
            <a:r>
              <a:rPr lang="it-IT" altLang="en-US" dirty="0">
                <a:solidFill>
                  <a:srgbClr val="535353"/>
                </a:solidFill>
              </a:rPr>
              <a:t>scolastico e degli ultimi 3 anni dei licei (molti indirizzi)</a:t>
            </a:r>
          </a:p>
          <a:p>
            <a:pPr>
              <a:spcBef>
                <a:spcPts val="1000"/>
              </a:spcBef>
            </a:pPr>
            <a:r>
              <a:rPr lang="it-IT" altLang="en-US" dirty="0">
                <a:solidFill>
                  <a:srgbClr val="535353"/>
                </a:solidFill>
              </a:rPr>
              <a:t>Disciplina sotto-rappresentata, affidata a docenti spesso </a:t>
            </a:r>
            <a:r>
              <a:rPr lang="it-IT" altLang="en-US" b="1" dirty="0">
                <a:solidFill>
                  <a:srgbClr val="0072BC"/>
                </a:solidFill>
                <a:latin typeface="Arial" panose="020B0604020202020204" pitchFamily="34" charset="0"/>
              </a:rPr>
              <a:t>privi di formazione accademica nel settore delle geoscienze</a:t>
            </a:r>
            <a:r>
              <a:rPr lang="it-IT" altLang="en-US" b="1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it-IT" altLang="en-US" dirty="0">
                <a:solidFill>
                  <a:srgbClr val="535353"/>
                </a:solidFill>
              </a:rPr>
              <a:t>Criticità comune in Europa, più evidente in Italia per la </a:t>
            </a:r>
            <a:r>
              <a:rPr lang="it-IT" altLang="en-US" b="1" dirty="0">
                <a:solidFill>
                  <a:srgbClr val="0072BC"/>
                </a:solidFill>
                <a:latin typeface="Arial" panose="020B0604020202020204" pitchFamily="34" charset="0"/>
              </a:rPr>
              <a:t>carenza di formazione in servizio focalizzata sulla disciplina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073393"/>
            <a:ext cx="6955160" cy="491108"/>
          </a:xfrm>
        </p:spPr>
        <p:txBody>
          <a:bodyPr/>
          <a:lstStyle/>
          <a:p>
            <a:r>
              <a:rPr lang="it-IT" altLang="en-US" dirty="0"/>
              <a:t>Qui Geoscienze, abbiamo un problema…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B85638-518D-E84D-B528-B66228F57EBD}"/>
              </a:ext>
            </a:extLst>
          </p:cNvPr>
          <p:cNvSpPr txBox="1">
            <a:spLocks noChangeArrowheads="1"/>
          </p:cNvSpPr>
          <p:nvPr/>
        </p:nvSpPr>
        <p:spPr>
          <a:xfrm>
            <a:off x="2123728" y="442239"/>
            <a:ext cx="6624736" cy="491108"/>
          </a:xfrm>
        </p:spPr>
        <p:txBody>
          <a:bodyPr/>
          <a:lstStyle>
            <a:lvl1pPr algn="ctr">
              <a:defRPr sz="2400" b="1">
                <a:solidFill>
                  <a:srgbClr val="0072B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it-IT" altLang="en-US" dirty="0" err="1"/>
              <a:t>We</a:t>
            </a:r>
            <a:r>
              <a:rPr lang="it-IT" altLang="en-US" dirty="0"/>
              <a:t> </a:t>
            </a:r>
            <a:r>
              <a:rPr lang="it-IT" altLang="en-US" dirty="0" err="1"/>
              <a:t>have</a:t>
            </a:r>
            <a:r>
              <a:rPr lang="it-IT" altLang="en-US" dirty="0"/>
              <a:t> a </a:t>
            </a:r>
            <a:r>
              <a:rPr lang="it-IT" altLang="en-US" dirty="0" err="1"/>
              <a:t>problem</a:t>
            </a:r>
            <a:r>
              <a:rPr lang="it-IT" altLang="en-US" dirty="0"/>
              <a:t> </a:t>
            </a:r>
            <a:r>
              <a:rPr lang="it-IT" altLang="en-US" dirty="0" err="1"/>
              <a:t>about</a:t>
            </a:r>
            <a:r>
              <a:rPr lang="it-IT" altLang="en-US" dirty="0"/>
              <a:t> </a:t>
            </a:r>
            <a:r>
              <a:rPr lang="it-IT" altLang="en-US" dirty="0" err="1"/>
              <a:t>geosciences</a:t>
            </a:r>
            <a:endParaRPr lang="it-IT" alt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F4372DC-9B1A-EC4A-9566-840EB6916CBE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1103934"/>
            <a:ext cx="8359080" cy="2109042"/>
          </a:xfr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1pPr>
            <a:lvl2pPr marL="783771" indent="-326571">
              <a:spcBef>
                <a:spcPts val="700"/>
              </a:spcBef>
              <a:buClr>
                <a:srgbClr val="0072BC"/>
              </a:buClr>
              <a:buSzPct val="100000"/>
              <a:buFont typeface="Helvetica" panose="020B0604020202020204" pitchFamily="34" charset="0"/>
              <a:buChar char="–"/>
              <a:defRPr sz="1600">
                <a:latin typeface="+mj-lt"/>
                <a:ea typeface="Arial"/>
                <a:cs typeface="Arial" panose="020B0604020202020204" pitchFamily="34" charset="0"/>
                <a:sym typeface="Arial"/>
              </a:defRPr>
            </a:lvl2pPr>
            <a:lvl3pPr marL="1219200" indent="-304800">
              <a:spcBef>
                <a:spcPts val="700"/>
              </a:spcBef>
              <a:buSzPct val="100000"/>
              <a:buChar char="•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3pPr>
            <a:lvl4pPr marL="1737360" indent="-365760">
              <a:spcBef>
                <a:spcPts val="700"/>
              </a:spcBef>
              <a:buSzPct val="100000"/>
              <a:buChar char="–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4pPr>
            <a:lvl5pPr marL="2235200" indent="-406400">
              <a:spcBef>
                <a:spcPts val="700"/>
              </a:spcBef>
              <a:buSzPct val="100000"/>
              <a:buChar char="»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5pPr>
            <a:lvl6pPr marL="26924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6pPr>
            <a:lvl7pPr marL="31496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7pPr>
            <a:lvl8pPr marL="36068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8pPr>
            <a:lvl9pPr marL="40640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</a:pPr>
            <a:r>
              <a:rPr lang="it-IT" altLang="en-US" dirty="0" err="1">
                <a:solidFill>
                  <a:srgbClr val="535353"/>
                </a:solidFill>
              </a:rPr>
              <a:t>Geosciences</a:t>
            </a:r>
            <a:r>
              <a:rPr lang="it-IT" altLang="en-US" dirty="0">
                <a:solidFill>
                  <a:srgbClr val="535353"/>
                </a:solidFill>
              </a:rPr>
              <a:t> are </a:t>
            </a:r>
            <a:r>
              <a:rPr lang="it-IT" altLang="en-US" dirty="0" err="1">
                <a:solidFill>
                  <a:srgbClr val="535353"/>
                </a:solidFill>
              </a:rPr>
              <a:t>included</a:t>
            </a:r>
            <a:r>
              <a:rPr lang="it-IT" altLang="en-US" dirty="0">
                <a:solidFill>
                  <a:srgbClr val="535353"/>
                </a:solidFill>
              </a:rPr>
              <a:t> in the curriculum of </a:t>
            </a:r>
            <a:r>
              <a:rPr lang="it-IT" altLang="en-US" b="1" dirty="0" err="1">
                <a:solidFill>
                  <a:srgbClr val="0070C0"/>
                </a:solidFill>
              </a:rPr>
              <a:t>compulsory</a:t>
            </a:r>
            <a:r>
              <a:rPr lang="it-IT" altLang="en-US" b="1" dirty="0">
                <a:solidFill>
                  <a:srgbClr val="0070C0"/>
                </a:solidFill>
              </a:rPr>
              <a:t> </a:t>
            </a:r>
            <a:r>
              <a:rPr lang="it-IT" altLang="en-US" b="1" dirty="0" err="1">
                <a:solidFill>
                  <a:srgbClr val="0070C0"/>
                </a:solidFill>
              </a:rPr>
              <a:t>education</a:t>
            </a:r>
            <a:r>
              <a:rPr lang="it-IT" altLang="en-US" b="1" dirty="0">
                <a:solidFill>
                  <a:srgbClr val="0070C0"/>
                </a:solidFill>
              </a:rPr>
              <a:t> </a:t>
            </a:r>
            <a:r>
              <a:rPr lang="it-IT" altLang="en-US" dirty="0">
                <a:solidFill>
                  <a:srgbClr val="535353"/>
                </a:solidFill>
              </a:rPr>
              <a:t>in </a:t>
            </a:r>
            <a:r>
              <a:rPr lang="it-IT" altLang="en-US" dirty="0" err="1">
                <a:solidFill>
                  <a:srgbClr val="535353"/>
                </a:solidFill>
              </a:rPr>
              <a:t>many</a:t>
            </a:r>
            <a:r>
              <a:rPr lang="it-IT" altLang="en-US" dirty="0">
                <a:solidFill>
                  <a:srgbClr val="535353"/>
                </a:solidFill>
              </a:rPr>
              <a:t> </a:t>
            </a:r>
            <a:r>
              <a:rPr lang="it-IT" altLang="en-US" dirty="0" err="1">
                <a:solidFill>
                  <a:srgbClr val="535353"/>
                </a:solidFill>
              </a:rPr>
              <a:t>countries</a:t>
            </a:r>
            <a:endParaRPr lang="it-IT" altLang="en-US" dirty="0">
              <a:solidFill>
                <a:srgbClr val="535353"/>
              </a:solidFill>
            </a:endParaRPr>
          </a:p>
          <a:p>
            <a:pPr>
              <a:spcBef>
                <a:spcPts val="1000"/>
              </a:spcBef>
            </a:pPr>
            <a:r>
              <a:rPr lang="it-IT" altLang="en-US" dirty="0" err="1">
                <a:solidFill>
                  <a:srgbClr val="535353"/>
                </a:solidFill>
              </a:rPr>
              <a:t>Underrepresented</a:t>
            </a:r>
            <a:r>
              <a:rPr lang="it-IT" altLang="en-US" dirty="0">
                <a:solidFill>
                  <a:srgbClr val="535353"/>
                </a:solidFill>
              </a:rPr>
              <a:t> </a:t>
            </a:r>
            <a:r>
              <a:rPr lang="it-IT" altLang="en-US" dirty="0" err="1">
                <a:solidFill>
                  <a:srgbClr val="535353"/>
                </a:solidFill>
              </a:rPr>
              <a:t>subject</a:t>
            </a:r>
            <a:r>
              <a:rPr lang="it-IT" altLang="en-US" dirty="0">
                <a:solidFill>
                  <a:srgbClr val="535353"/>
                </a:solidFill>
              </a:rPr>
              <a:t>, </a:t>
            </a:r>
            <a:r>
              <a:rPr lang="it-IT" altLang="en-US" dirty="0" err="1">
                <a:solidFill>
                  <a:srgbClr val="535353"/>
                </a:solidFill>
              </a:rPr>
              <a:t>frequently</a:t>
            </a:r>
            <a:r>
              <a:rPr lang="it-IT" altLang="en-US" dirty="0">
                <a:solidFill>
                  <a:srgbClr val="535353"/>
                </a:solidFill>
              </a:rPr>
              <a:t> </a:t>
            </a:r>
            <a:r>
              <a:rPr lang="it-IT" altLang="en-US" dirty="0" err="1">
                <a:solidFill>
                  <a:srgbClr val="535353"/>
                </a:solidFill>
              </a:rPr>
              <a:t>taught</a:t>
            </a:r>
            <a:r>
              <a:rPr lang="it-IT" altLang="en-US" dirty="0">
                <a:solidFill>
                  <a:srgbClr val="535353"/>
                </a:solidFill>
              </a:rPr>
              <a:t> by by </a:t>
            </a:r>
            <a:r>
              <a:rPr lang="it-IT" altLang="en-US" dirty="0" err="1">
                <a:solidFill>
                  <a:srgbClr val="535353"/>
                </a:solidFill>
              </a:rPr>
              <a:t>teachers</a:t>
            </a:r>
            <a:r>
              <a:rPr lang="it-IT" altLang="en-US" dirty="0">
                <a:solidFill>
                  <a:srgbClr val="535353"/>
                </a:solidFill>
              </a:rPr>
              <a:t> </a:t>
            </a:r>
            <a:r>
              <a:rPr lang="it-IT" altLang="en-US" b="1" dirty="0" err="1">
                <a:solidFill>
                  <a:srgbClr val="0072BC"/>
                </a:solidFill>
                <a:latin typeface="Arial" panose="020B0604020202020204" pitchFamily="34" charset="0"/>
              </a:rPr>
              <a:t>without</a:t>
            </a:r>
            <a:r>
              <a:rPr lang="it-IT" altLang="en-US" b="1" dirty="0">
                <a:solidFill>
                  <a:srgbClr val="0072BC"/>
                </a:solidFill>
                <a:latin typeface="Arial" panose="020B0604020202020204" pitchFamily="34" charset="0"/>
              </a:rPr>
              <a:t> </a:t>
            </a:r>
            <a:r>
              <a:rPr lang="it-IT" altLang="en-US" b="1" dirty="0" err="1">
                <a:solidFill>
                  <a:srgbClr val="0072BC"/>
                </a:solidFill>
                <a:latin typeface="Arial" panose="020B0604020202020204" pitchFamily="34" charset="0"/>
              </a:rPr>
              <a:t>academic</a:t>
            </a:r>
            <a:r>
              <a:rPr lang="it-IT" altLang="en-US" b="1" dirty="0">
                <a:solidFill>
                  <a:srgbClr val="0072BC"/>
                </a:solidFill>
                <a:latin typeface="Arial" panose="020B0604020202020204" pitchFamily="34" charset="0"/>
              </a:rPr>
              <a:t> background in the </a:t>
            </a:r>
            <a:r>
              <a:rPr lang="it-IT" altLang="en-US" b="1" dirty="0" err="1">
                <a:solidFill>
                  <a:srgbClr val="0072BC"/>
                </a:solidFill>
                <a:latin typeface="Arial" panose="020B0604020202020204" pitchFamily="34" charset="0"/>
              </a:rPr>
              <a:t>geosciences</a:t>
            </a:r>
            <a:r>
              <a:rPr lang="it-IT" altLang="en-US" b="1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it-IT" altLang="en-US" dirty="0">
                <a:solidFill>
                  <a:srgbClr val="535353"/>
                </a:solidFill>
              </a:rPr>
              <a:t>Diffuse situation in Europe and </a:t>
            </a:r>
            <a:r>
              <a:rPr lang="it-IT" altLang="en-US" dirty="0" err="1">
                <a:solidFill>
                  <a:srgbClr val="535353"/>
                </a:solidFill>
              </a:rPr>
              <a:t>beyond</a:t>
            </a:r>
            <a:r>
              <a:rPr lang="it-IT" altLang="en-US" dirty="0">
                <a:solidFill>
                  <a:srgbClr val="535353"/>
                </a:solidFill>
              </a:rPr>
              <a:t>, </a:t>
            </a:r>
            <a:r>
              <a:rPr lang="it-IT" altLang="en-US" dirty="0" err="1">
                <a:solidFill>
                  <a:srgbClr val="535353"/>
                </a:solidFill>
              </a:rPr>
              <a:t>often</a:t>
            </a:r>
            <a:r>
              <a:rPr lang="it-IT" altLang="en-US" dirty="0">
                <a:solidFill>
                  <a:srgbClr val="535353"/>
                </a:solidFill>
              </a:rPr>
              <a:t> </a:t>
            </a:r>
            <a:r>
              <a:rPr lang="it-IT" altLang="en-US" dirty="0" err="1">
                <a:solidFill>
                  <a:srgbClr val="535353"/>
                </a:solidFill>
              </a:rPr>
              <a:t>worsened</a:t>
            </a:r>
            <a:r>
              <a:rPr lang="it-IT" altLang="en-US" dirty="0">
                <a:solidFill>
                  <a:srgbClr val="535353"/>
                </a:solidFill>
              </a:rPr>
              <a:t> by the </a:t>
            </a:r>
            <a:r>
              <a:rPr lang="it-IT" altLang="en-US" b="1" dirty="0" err="1">
                <a:solidFill>
                  <a:srgbClr val="0070C0"/>
                </a:solidFill>
              </a:rPr>
              <a:t>lack</a:t>
            </a:r>
            <a:r>
              <a:rPr lang="it-IT" altLang="en-US" b="1" dirty="0">
                <a:solidFill>
                  <a:srgbClr val="0070C0"/>
                </a:solidFill>
              </a:rPr>
              <a:t> of discipline-</a:t>
            </a:r>
            <a:r>
              <a:rPr lang="it-IT" altLang="en-US" b="1" dirty="0" err="1">
                <a:solidFill>
                  <a:srgbClr val="0070C0"/>
                </a:solidFill>
              </a:rPr>
              <a:t>based</a:t>
            </a:r>
            <a:r>
              <a:rPr lang="it-IT" altLang="en-US" b="1" dirty="0">
                <a:solidFill>
                  <a:srgbClr val="0070C0"/>
                </a:solidFill>
              </a:rPr>
              <a:t>  in-service </a:t>
            </a:r>
            <a:r>
              <a:rPr lang="it-IT" altLang="en-US" b="1" dirty="0" err="1">
                <a:solidFill>
                  <a:srgbClr val="0070C0"/>
                </a:solidFill>
              </a:rPr>
              <a:t>teacher</a:t>
            </a:r>
            <a:r>
              <a:rPr lang="it-IT" altLang="en-US" b="1" dirty="0">
                <a:solidFill>
                  <a:srgbClr val="0070C0"/>
                </a:solidFill>
              </a:rPr>
              <a:t> training</a:t>
            </a:r>
            <a:endParaRPr lang="it-IT" altLang="en-US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BC364B8-FF60-FC4A-A100-7384C53121E6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845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807977"/>
            <a:ext cx="7459488" cy="2195535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it-IT" alt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Since</a:t>
            </a:r>
            <a:r>
              <a:rPr lang="it-IT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2003 </a:t>
            </a:r>
            <a:r>
              <a:rPr lang="it-IT" altLang="en-US" b="1" dirty="0">
                <a:solidFill>
                  <a:srgbClr val="0072BC"/>
                </a:solidFill>
                <a:latin typeface="Arial" panose="020B0604020202020204" pitchFamily="34" charset="0"/>
              </a:rPr>
              <a:t>EGU</a:t>
            </a:r>
            <a:r>
              <a:rPr lang="it-IT" altLang="en-US" dirty="0">
                <a:solidFill>
                  <a:schemeClr val="bg2"/>
                </a:solidFill>
              </a:rPr>
              <a:t> </a:t>
            </a:r>
            <a:r>
              <a:rPr lang="it-IT" altLang="en-US" dirty="0" err="1">
                <a:solidFill>
                  <a:schemeClr val="bg2"/>
                </a:solidFill>
              </a:rPr>
              <a:t>promotes</a:t>
            </a:r>
            <a:r>
              <a:rPr lang="it-IT" altLang="en-US" dirty="0">
                <a:solidFill>
                  <a:schemeClr val="bg2"/>
                </a:solidFill>
              </a:rPr>
              <a:t> </a:t>
            </a:r>
            <a:r>
              <a:rPr lang="it-IT" altLang="en-US" dirty="0" err="1">
                <a:solidFill>
                  <a:schemeClr val="bg2"/>
                </a:solidFill>
              </a:rPr>
              <a:t>teachers</a:t>
            </a:r>
            <a:r>
              <a:rPr lang="it-IT" altLang="en-US" dirty="0">
                <a:solidFill>
                  <a:schemeClr val="bg2"/>
                </a:solidFill>
              </a:rPr>
              <a:t>’ training in the </a:t>
            </a:r>
            <a:r>
              <a:rPr lang="it-IT" altLang="en-US" dirty="0" err="1">
                <a:solidFill>
                  <a:schemeClr val="bg2"/>
                </a:solidFill>
              </a:rPr>
              <a:t>geosciences</a:t>
            </a:r>
            <a:r>
              <a:rPr lang="it-IT" altLang="en-US" dirty="0">
                <a:solidFill>
                  <a:schemeClr val="bg2"/>
                </a:solidFill>
              </a:rPr>
              <a:t> by </a:t>
            </a:r>
            <a:r>
              <a:rPr lang="it-IT" altLang="en-US" dirty="0" err="1">
                <a:solidFill>
                  <a:schemeClr val="bg2"/>
                </a:solidFill>
              </a:rPr>
              <a:t>organizing</a:t>
            </a:r>
            <a:r>
              <a:rPr lang="it-IT" altLang="en-US" dirty="0">
                <a:solidFill>
                  <a:schemeClr val="bg2"/>
                </a:solidFill>
              </a:rPr>
              <a:t> 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GIFT (</a:t>
            </a:r>
            <a:r>
              <a:rPr lang="it-IT" b="1" dirty="0" err="1">
                <a:solidFill>
                  <a:srgbClr val="0072BC"/>
                </a:solidFill>
                <a:latin typeface="Arial" panose="020B0604020202020204" pitchFamily="34" charset="0"/>
              </a:rPr>
              <a:t>Geosciences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 Information for Teachers</a:t>
            </a:r>
            <a:r>
              <a:rPr lang="it-IT" b="1" dirty="0">
                <a:solidFill>
                  <a:srgbClr val="5B86AD"/>
                </a:solidFill>
              </a:rPr>
              <a:t>)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workshop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during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EGU general Assembly in Vienna (in 2020, due to COVID,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it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was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postponed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to 2021 online)</a:t>
            </a:r>
          </a:p>
          <a:p>
            <a:pPr>
              <a:spcBef>
                <a:spcPts val="1000"/>
              </a:spcBef>
            </a:pPr>
            <a:r>
              <a:rPr lang="it-IT" dirty="0"/>
              <a:t>In </a:t>
            </a:r>
            <a:r>
              <a:rPr lang="it-IT" dirty="0" err="1"/>
              <a:t>addition</a:t>
            </a:r>
            <a:r>
              <a:rPr lang="it-IT" dirty="0"/>
              <a:t>, to involve and </a:t>
            </a:r>
            <a:r>
              <a:rPr lang="it-IT" dirty="0" err="1"/>
              <a:t>train</a:t>
            </a:r>
            <a:r>
              <a:rPr lang="it-IT" dirty="0"/>
              <a:t> a </a:t>
            </a: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geosciences</a:t>
            </a:r>
            <a:r>
              <a:rPr lang="it-IT" dirty="0"/>
              <a:t> </a:t>
            </a:r>
            <a:r>
              <a:rPr lang="it-IT" dirty="0" err="1"/>
              <a:t>teachers</a:t>
            </a:r>
            <a:r>
              <a:rPr lang="it-IT" dirty="0"/>
              <a:t>, in 2018 EGU </a:t>
            </a:r>
            <a:r>
              <a:rPr lang="it-IT" dirty="0" err="1"/>
              <a:t>launched</a:t>
            </a:r>
            <a:r>
              <a:rPr lang="it-IT" dirty="0"/>
              <a:t> a </a:t>
            </a:r>
            <a:r>
              <a:rPr lang="it-IT" dirty="0" err="1"/>
              <a:t>pilot</a:t>
            </a:r>
            <a:r>
              <a:rPr lang="it-IT" dirty="0"/>
              <a:t> </a:t>
            </a:r>
            <a:r>
              <a:rPr lang="it-IT" dirty="0" err="1"/>
              <a:t>dissemination</a:t>
            </a:r>
            <a:r>
              <a:rPr lang="it-IT" dirty="0"/>
              <a:t>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b="1" dirty="0" err="1">
                <a:solidFill>
                  <a:srgbClr val="0072BC"/>
                </a:solidFill>
                <a:latin typeface="Arial" panose="020B0604020202020204" pitchFamily="34" charset="0"/>
              </a:rPr>
              <a:t>Geoscience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72BC"/>
                </a:solidFill>
                <a:latin typeface="Arial" panose="020B0604020202020204" pitchFamily="34" charset="0"/>
              </a:rPr>
              <a:t>Education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 Field </a:t>
            </a:r>
            <a:r>
              <a:rPr lang="it-IT" b="1" dirty="0" err="1">
                <a:solidFill>
                  <a:srgbClr val="0072BC"/>
                </a:solidFill>
                <a:latin typeface="Arial" panose="020B0604020202020204" pitchFamily="34" charset="0"/>
              </a:rPr>
              <a:t>Officers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ts val="3000"/>
              </a:lnSpc>
            </a:pPr>
            <a:endParaRPr lang="it-IT" b="1" dirty="0">
              <a:solidFill>
                <a:srgbClr val="0072BC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602461"/>
            <a:ext cx="7609994" cy="504056"/>
          </a:xfrm>
        </p:spPr>
        <p:txBody>
          <a:bodyPr/>
          <a:lstStyle/>
          <a:p>
            <a:pPr algn="l"/>
            <a:r>
              <a:rPr lang="it-IT" altLang="en-US" sz="2300" dirty="0"/>
              <a:t>L’EGU </a:t>
            </a:r>
            <a:r>
              <a:rPr lang="it-IT" altLang="en-US" sz="2300" dirty="0">
                <a:solidFill>
                  <a:srgbClr val="0070C0"/>
                </a:solidFill>
              </a:rPr>
              <a:t>(European </a:t>
            </a:r>
            <a:r>
              <a:rPr lang="it-IT" altLang="en-US" sz="2300" dirty="0" err="1">
                <a:solidFill>
                  <a:srgbClr val="0070C0"/>
                </a:solidFill>
              </a:rPr>
              <a:t>Geosciences</a:t>
            </a:r>
            <a:r>
              <a:rPr lang="it-IT" altLang="en-US" sz="2300" dirty="0">
                <a:solidFill>
                  <a:srgbClr val="0070C0"/>
                </a:solidFill>
              </a:rPr>
              <a:t> Union) risponde</a:t>
            </a:r>
            <a:endParaRPr lang="it-IT" altLang="en-US" sz="23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7AED5E2-92BA-5444-B6F3-235C0936BA2A}"/>
              </a:ext>
            </a:extLst>
          </p:cNvPr>
          <p:cNvSpPr txBox="1">
            <a:spLocks noChangeArrowheads="1"/>
          </p:cNvSpPr>
          <p:nvPr/>
        </p:nvSpPr>
        <p:spPr>
          <a:xfrm>
            <a:off x="1115616" y="199138"/>
            <a:ext cx="7819528" cy="504056"/>
          </a:xfrm>
        </p:spPr>
        <p:txBody>
          <a:bodyPr/>
          <a:lstStyle>
            <a:lvl1pPr algn="ctr">
              <a:defRPr sz="2400" b="1">
                <a:solidFill>
                  <a:srgbClr val="0072B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it-IT" altLang="en-US" sz="2300" dirty="0" err="1"/>
              <a:t>EGU’s</a:t>
            </a:r>
            <a:r>
              <a:rPr lang="it-IT" altLang="en-US" sz="2300" dirty="0">
                <a:solidFill>
                  <a:srgbClr val="0070C0"/>
                </a:solidFill>
              </a:rPr>
              <a:t> (European </a:t>
            </a:r>
            <a:r>
              <a:rPr lang="it-IT" altLang="en-US" sz="2300" dirty="0" err="1">
                <a:solidFill>
                  <a:srgbClr val="0070C0"/>
                </a:solidFill>
              </a:rPr>
              <a:t>Geosciences</a:t>
            </a:r>
            <a:r>
              <a:rPr lang="it-IT" altLang="en-US" sz="2300" dirty="0">
                <a:solidFill>
                  <a:srgbClr val="0070C0"/>
                </a:solidFill>
              </a:rPr>
              <a:t> Union) </a:t>
            </a:r>
            <a:r>
              <a:rPr lang="it-IT" altLang="en-US" sz="2300" dirty="0" err="1">
                <a:solidFill>
                  <a:srgbClr val="0070C0"/>
                </a:solidFill>
              </a:rPr>
              <a:t>response</a:t>
            </a:r>
            <a:endParaRPr lang="it-IT" altLang="en-US" sz="23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0E21F6-99AD-4A47-B886-B6C3A2FFA6DB}"/>
              </a:ext>
            </a:extLst>
          </p:cNvPr>
          <p:cNvSpPr txBox="1">
            <a:spLocks noChangeArrowheads="1"/>
          </p:cNvSpPr>
          <p:nvPr/>
        </p:nvSpPr>
        <p:spPr>
          <a:xfrm>
            <a:off x="153582" y="4201277"/>
            <a:ext cx="8237918" cy="2373323"/>
          </a:xfr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1pPr>
            <a:lvl2pPr marL="783771" indent="-326571">
              <a:spcBef>
                <a:spcPts val="700"/>
              </a:spcBef>
              <a:buClr>
                <a:srgbClr val="0072BC"/>
              </a:buClr>
              <a:buSzPct val="100000"/>
              <a:buFont typeface="Helvetica" panose="020B0604020202020204" pitchFamily="34" charset="0"/>
              <a:buChar char="–"/>
              <a:defRPr sz="1600">
                <a:latin typeface="+mj-lt"/>
                <a:ea typeface="Arial"/>
                <a:cs typeface="Arial" panose="020B0604020202020204" pitchFamily="34" charset="0"/>
                <a:sym typeface="Arial"/>
              </a:defRPr>
            </a:lvl2pPr>
            <a:lvl3pPr marL="1219200" indent="-304800">
              <a:spcBef>
                <a:spcPts val="700"/>
              </a:spcBef>
              <a:buSzPct val="100000"/>
              <a:buChar char="•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3pPr>
            <a:lvl4pPr marL="1737360" indent="-365760">
              <a:spcBef>
                <a:spcPts val="700"/>
              </a:spcBef>
              <a:buSzPct val="100000"/>
              <a:buChar char="–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4pPr>
            <a:lvl5pPr marL="2235200" indent="-406400">
              <a:spcBef>
                <a:spcPts val="700"/>
              </a:spcBef>
              <a:buSzPct val="100000"/>
              <a:buChar char="»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5pPr>
            <a:lvl6pPr marL="26924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6pPr>
            <a:lvl7pPr marL="31496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7pPr>
            <a:lvl8pPr marL="36068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8pPr>
            <a:lvl9pPr marL="40640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000"/>
              </a:spcBef>
            </a:pPr>
            <a:r>
              <a:rPr lang="it-IT" altLang="en-US" dirty="0">
                <a:solidFill>
                  <a:schemeClr val="bg2"/>
                </a:solidFill>
              </a:rPr>
              <a:t>L’</a:t>
            </a:r>
            <a:r>
              <a:rPr lang="it-IT" altLang="en-US" b="1" dirty="0">
                <a:solidFill>
                  <a:srgbClr val="0072BC"/>
                </a:solidFill>
                <a:latin typeface="Arial" panose="020B0604020202020204" pitchFamily="34" charset="0"/>
              </a:rPr>
              <a:t>EGU</a:t>
            </a:r>
            <a:r>
              <a:rPr lang="it-IT" altLang="en-US" dirty="0">
                <a:solidFill>
                  <a:schemeClr val="bg2"/>
                </a:solidFill>
              </a:rPr>
              <a:t>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promuove la formazione dei docenti nel settore delle geoscienze organizzando il workshop 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GIFT (</a:t>
            </a:r>
            <a:r>
              <a:rPr lang="it-IT" b="1" dirty="0" err="1">
                <a:solidFill>
                  <a:srgbClr val="0072BC"/>
                </a:solidFill>
                <a:latin typeface="Arial" panose="020B0604020202020204" pitchFamily="34" charset="0"/>
              </a:rPr>
              <a:t>Geosciences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 Information for Teachers</a:t>
            </a:r>
            <a:r>
              <a:rPr lang="it-IT" b="1" dirty="0">
                <a:solidFill>
                  <a:srgbClr val="5B86AD"/>
                </a:solidFill>
              </a:rPr>
              <a:t>)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, in concomitanza con l’Assemblea Generale dell’EGU a Vienna (nel 2020 posticipato per COVID al 2021 on-line)</a:t>
            </a:r>
          </a:p>
          <a:p>
            <a:pPr>
              <a:spcBef>
                <a:spcPts val="1000"/>
              </a:spcBef>
            </a:pPr>
            <a:r>
              <a:rPr lang="it-IT" dirty="0"/>
              <a:t>Per raggiungere e formare un maggior numero di docenti di Geoscienze, nel 2018 ha varato un progetto pilota di disseminazione basato sui </a:t>
            </a:r>
            <a:r>
              <a:rPr lang="it-IT" b="1" dirty="0" err="1">
                <a:solidFill>
                  <a:srgbClr val="0072BC"/>
                </a:solidFill>
                <a:latin typeface="Arial" panose="020B0604020202020204" pitchFamily="34" charset="0"/>
              </a:rPr>
              <a:t>Geoscience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72BC"/>
                </a:solidFill>
                <a:latin typeface="Arial" panose="020B0604020202020204" pitchFamily="34" charset="0"/>
              </a:rPr>
              <a:t>Education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 Field </a:t>
            </a:r>
            <a:r>
              <a:rPr lang="it-IT" b="1" dirty="0" err="1">
                <a:solidFill>
                  <a:srgbClr val="0072BC"/>
                </a:solidFill>
                <a:latin typeface="Arial" panose="020B0604020202020204" pitchFamily="34" charset="0"/>
              </a:rPr>
              <a:t>Officers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E3D7F68-EFA3-9347-9BC1-7E3336D2DB67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125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4AE2F76-3E25-5546-A613-F373423270E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043608" y="260648"/>
            <a:ext cx="7315200" cy="520046"/>
          </a:xfrm>
        </p:spPr>
        <p:txBody>
          <a:bodyPr/>
          <a:lstStyle>
            <a:lvl1pPr algn="ctr">
              <a:defRPr sz="2400" b="1">
                <a:solidFill>
                  <a:srgbClr val="0072B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it-IT" altLang="en-US" dirty="0" err="1"/>
              <a:t>What</a:t>
            </a:r>
            <a:r>
              <a:rPr lang="it-IT" altLang="en-US" dirty="0"/>
              <a:t> EGU Field </a:t>
            </a:r>
            <a:r>
              <a:rPr lang="it-IT" altLang="en-US" dirty="0" err="1"/>
              <a:t>Officers</a:t>
            </a:r>
            <a:r>
              <a:rPr lang="it-IT" altLang="en-US" dirty="0"/>
              <a:t> do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9E6913-577C-624F-B5CD-8CD0C0BBB9DE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342900" y="1056490"/>
            <a:ext cx="8458200" cy="2372510"/>
          </a:xfr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1pPr>
            <a:lvl2pPr marL="783771" indent="-326571">
              <a:spcBef>
                <a:spcPts val="700"/>
              </a:spcBef>
              <a:buClr>
                <a:srgbClr val="0072BC"/>
              </a:buClr>
              <a:buSzPct val="100000"/>
              <a:buFont typeface="Helvetica" panose="020B0604020202020204" pitchFamily="34" charset="0"/>
              <a:buChar char="–"/>
              <a:defRPr sz="1600">
                <a:latin typeface="+mj-lt"/>
                <a:ea typeface="Arial"/>
                <a:cs typeface="Arial" panose="020B0604020202020204" pitchFamily="34" charset="0"/>
                <a:sym typeface="Arial"/>
              </a:defRPr>
            </a:lvl2pPr>
            <a:lvl3pPr marL="1219200" indent="-304800">
              <a:spcBef>
                <a:spcPts val="700"/>
              </a:spcBef>
              <a:buSzPct val="100000"/>
              <a:buChar char="•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3pPr>
            <a:lvl4pPr marL="1737360" indent="-365760">
              <a:spcBef>
                <a:spcPts val="700"/>
              </a:spcBef>
              <a:buSzPct val="100000"/>
              <a:buChar char="–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4pPr>
            <a:lvl5pPr marL="2235200" indent="-406400">
              <a:spcBef>
                <a:spcPts val="700"/>
              </a:spcBef>
              <a:buSzPct val="100000"/>
              <a:buChar char="»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5pPr>
            <a:lvl6pPr marL="26924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6pPr>
            <a:lvl7pPr marL="31496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7pPr>
            <a:lvl8pPr marL="36068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8pPr>
            <a:lvl9pPr marL="40640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000"/>
              </a:lnSpc>
            </a:pP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Field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Officers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, 4 European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school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university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teachers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and 2 non-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European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ones</a:t>
            </a:r>
            <a:r>
              <a:rPr lang="it-IT" dirty="0"/>
              <a:t>, 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have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been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trained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to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run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interactive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workshops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aimed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at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«science or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geography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teachers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who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teach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geosciences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,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but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lack</a:t>
            </a:r>
            <a:r>
              <a:rPr lang="it-IT" b="1" dirty="0">
                <a:solidFill>
                  <a:srgbClr val="0070C0"/>
                </a:solidFill>
              </a:rPr>
              <a:t> a strong </a:t>
            </a:r>
            <a:r>
              <a:rPr lang="it-IT" b="1" dirty="0" err="1">
                <a:solidFill>
                  <a:srgbClr val="0070C0"/>
                </a:solidFill>
              </a:rPr>
              <a:t>academic</a:t>
            </a:r>
            <a:r>
              <a:rPr lang="it-IT" b="1" dirty="0">
                <a:solidFill>
                  <a:srgbClr val="0070C0"/>
                </a:solidFill>
              </a:rPr>
              <a:t> background in </a:t>
            </a:r>
            <a:r>
              <a:rPr lang="it-IT" b="1" dirty="0" err="1">
                <a:solidFill>
                  <a:srgbClr val="0070C0"/>
                </a:solidFill>
              </a:rPr>
              <a:t>this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field</a:t>
            </a:r>
            <a:r>
              <a:rPr lang="it-IT" dirty="0">
                <a:solidFill>
                  <a:schemeClr val="tx1"/>
                </a:solidFill>
              </a:rPr>
              <a:t>»</a:t>
            </a:r>
          </a:p>
          <a:p>
            <a:pPr>
              <a:lnSpc>
                <a:spcPts val="3000"/>
              </a:lnSpc>
            </a:pPr>
            <a:r>
              <a:rPr lang="it-IT" dirty="0" err="1"/>
              <a:t>Teaching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come from a big </a:t>
            </a:r>
            <a:r>
              <a:rPr lang="it-IT" dirty="0" err="1"/>
              <a:t>repository</a:t>
            </a:r>
            <a:r>
              <a:rPr lang="it-IT" dirty="0"/>
              <a:t> of </a:t>
            </a:r>
            <a:r>
              <a:rPr lang="it-IT" b="1" dirty="0" err="1">
                <a:solidFill>
                  <a:srgbClr val="0070C0"/>
                </a:solidFill>
              </a:rPr>
              <a:t>practical</a:t>
            </a:r>
            <a:r>
              <a:rPr lang="it-IT" b="1" dirty="0">
                <a:solidFill>
                  <a:srgbClr val="0070C0"/>
                </a:solidFill>
              </a:rPr>
              <a:t> lab </a:t>
            </a:r>
            <a:r>
              <a:rPr lang="it-IT" dirty="0" err="1"/>
              <a:t>protocols</a:t>
            </a:r>
            <a:r>
              <a:rPr lang="it-IT" dirty="0"/>
              <a:t>: </a:t>
            </a:r>
            <a:r>
              <a:rPr lang="it-IT" b="1" i="1" dirty="0">
                <a:solidFill>
                  <a:srgbClr val="2B86DB"/>
                </a:solidFill>
                <a:latin typeface="Arial" panose="020B0604020202020204" pitchFamily="34" charset="0"/>
              </a:rPr>
              <a:t>Earthlearningidea</a:t>
            </a:r>
            <a:endParaRPr lang="it-IT" dirty="0"/>
          </a:p>
          <a:p>
            <a:pPr marL="0" indent="0">
              <a:lnSpc>
                <a:spcPts val="3000"/>
              </a:lnSpc>
              <a:buFont typeface="Wingdings" panose="05000000000000000000" pitchFamily="2" charset="2"/>
              <a:buNone/>
            </a:pPr>
            <a:endParaRPr lang="en-GB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413192D-8B76-2544-A869-D33841ADC475}"/>
              </a:ext>
            </a:extLst>
          </p:cNvPr>
          <p:cNvSpPr txBox="1">
            <a:spLocks noChangeArrowheads="1"/>
          </p:cNvSpPr>
          <p:nvPr/>
        </p:nvSpPr>
        <p:spPr>
          <a:xfrm>
            <a:off x="342900" y="4201957"/>
            <a:ext cx="8359080" cy="2376264"/>
          </a:xfr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1pPr>
            <a:lvl2pPr marL="783771" indent="-326571">
              <a:spcBef>
                <a:spcPts val="700"/>
              </a:spcBef>
              <a:buClr>
                <a:srgbClr val="0072BC"/>
              </a:buClr>
              <a:buSzPct val="100000"/>
              <a:buFont typeface="Helvetica" panose="020B0604020202020204" pitchFamily="34" charset="0"/>
              <a:buChar char="–"/>
              <a:defRPr sz="1600">
                <a:latin typeface="+mj-lt"/>
                <a:ea typeface="Arial"/>
                <a:cs typeface="Arial" panose="020B0604020202020204" pitchFamily="34" charset="0"/>
                <a:sym typeface="Arial"/>
              </a:defRPr>
            </a:lvl2pPr>
            <a:lvl3pPr marL="1219200" indent="-304800">
              <a:spcBef>
                <a:spcPts val="700"/>
              </a:spcBef>
              <a:buSzPct val="100000"/>
              <a:buChar char="•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3pPr>
            <a:lvl4pPr marL="1737360" indent="-365760">
              <a:spcBef>
                <a:spcPts val="700"/>
              </a:spcBef>
              <a:buSzPct val="100000"/>
              <a:buChar char="–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4pPr>
            <a:lvl5pPr marL="2235200" indent="-406400">
              <a:spcBef>
                <a:spcPts val="700"/>
              </a:spcBef>
              <a:buSzPct val="100000"/>
              <a:buChar char="»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5pPr>
            <a:lvl6pPr marL="26924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6pPr>
            <a:lvl7pPr marL="31496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7pPr>
            <a:lvl8pPr marL="36068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8pPr>
            <a:lvl9pPr marL="40640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000"/>
              </a:lnSpc>
            </a:pP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I Field </a:t>
            </a:r>
            <a:r>
              <a:rPr lang="it-IT" dirty="0" err="1">
                <a:solidFill>
                  <a:schemeClr val="accent5">
                    <a:lumMod val="10000"/>
                  </a:schemeClr>
                </a:solidFill>
              </a:rPr>
              <a:t>Officers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, 4 docenti di scuole e </a:t>
            </a:r>
            <a:r>
              <a:rPr lang="it-IT" dirty="0"/>
              <a:t>università europee e 2 extra-europee, </a:t>
            </a:r>
            <a:r>
              <a:rPr lang="it-IT" dirty="0">
                <a:solidFill>
                  <a:schemeClr val="accent5">
                    <a:lumMod val="10000"/>
                  </a:schemeClr>
                </a:solidFill>
              </a:rPr>
              <a:t> s</a:t>
            </a:r>
            <a:r>
              <a:rPr lang="it-IT" dirty="0"/>
              <a:t>ono stati formati per gestire workshop interattivi rivolti a “</a:t>
            </a:r>
            <a:r>
              <a:rPr lang="it-IT" dirty="0">
                <a:solidFill>
                  <a:srgbClr val="262626"/>
                </a:solidFill>
              </a:rPr>
              <a:t>docenti di scienze o geografia che </a:t>
            </a:r>
            <a:r>
              <a:rPr lang="it-IT" b="1" dirty="0">
                <a:solidFill>
                  <a:srgbClr val="0072BC"/>
                </a:solidFill>
                <a:latin typeface="Arial" panose="020B0604020202020204" pitchFamily="34" charset="0"/>
              </a:rPr>
              <a:t>insegnano Geoscienze ma non hanno un forte background accademico nel settore</a:t>
            </a:r>
            <a:r>
              <a:rPr lang="it-IT" dirty="0"/>
              <a:t>” </a:t>
            </a:r>
          </a:p>
          <a:p>
            <a:pPr>
              <a:lnSpc>
                <a:spcPts val="3000"/>
              </a:lnSpc>
            </a:pPr>
            <a:r>
              <a:rPr lang="it-IT" dirty="0"/>
              <a:t>Materiali didattici provengono da una grande raccolta di protocolli per </a:t>
            </a:r>
            <a:r>
              <a:rPr lang="it-IT" b="1" dirty="0">
                <a:solidFill>
                  <a:srgbClr val="0070C0"/>
                </a:solidFill>
              </a:rPr>
              <a:t>laboratori hands-on</a:t>
            </a:r>
            <a:r>
              <a:rPr lang="it-IT" dirty="0"/>
              <a:t>: </a:t>
            </a:r>
            <a:r>
              <a:rPr lang="it-IT" b="1" i="1" dirty="0">
                <a:solidFill>
                  <a:srgbClr val="2B86DB"/>
                </a:solidFill>
                <a:latin typeface="Arial" panose="020B0604020202020204" pitchFamily="34" charset="0"/>
              </a:rPr>
              <a:t>Earthlearningidea</a:t>
            </a:r>
          </a:p>
          <a:p>
            <a:pPr>
              <a:lnSpc>
                <a:spcPts val="3000"/>
              </a:lnSpc>
            </a:pPr>
            <a:endParaRPr lang="it-IT" dirty="0"/>
          </a:p>
          <a:p>
            <a:pPr marL="0" indent="0">
              <a:lnSpc>
                <a:spcPts val="3000"/>
              </a:lnSpc>
              <a:buFont typeface="Wingdings" panose="05000000000000000000" pitchFamily="2" charset="2"/>
              <a:buNone/>
            </a:pPr>
            <a:endParaRPr lang="en-GB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290F08C-0AE7-4F45-AFE0-56934B4082B9}"/>
              </a:ext>
            </a:extLst>
          </p:cNvPr>
          <p:cNvSpPr txBox="1">
            <a:spLocks noChangeArrowheads="1"/>
          </p:cNvSpPr>
          <p:nvPr/>
        </p:nvSpPr>
        <p:spPr>
          <a:xfrm>
            <a:off x="683568" y="3704796"/>
            <a:ext cx="7315200" cy="520046"/>
          </a:xfrm>
        </p:spPr>
        <p:txBody>
          <a:bodyPr/>
          <a:lstStyle>
            <a:lvl1pPr algn="ctr">
              <a:defRPr sz="2400" b="1">
                <a:solidFill>
                  <a:srgbClr val="0072B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it-IT" altLang="en-US" dirty="0"/>
              <a:t>Cosa fanno gli EGU Field </a:t>
            </a:r>
            <a:r>
              <a:rPr lang="it-IT" altLang="en-US" dirty="0" err="1"/>
              <a:t>Officer</a:t>
            </a:r>
            <a:endParaRPr lang="it-IT" altLang="en-US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8C891AB-82B7-9F49-9E88-8B11A469C9DA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893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323528" y="3717032"/>
            <a:ext cx="820891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lang="en-GB" sz="2000" b="1" dirty="0">
                <a:solidFill>
                  <a:srgbClr val="0072BC"/>
                </a:solidFill>
              </a:rPr>
              <a:t>Perché </a:t>
            </a:r>
            <a:r>
              <a:rPr lang="en-GB" sz="2000" b="1" dirty="0" err="1">
                <a:solidFill>
                  <a:srgbClr val="0072BC"/>
                </a:solidFill>
              </a:rPr>
              <a:t>insegnare</a:t>
            </a:r>
            <a:r>
              <a:rPr lang="en-GB" sz="2000" b="1" dirty="0">
                <a:solidFill>
                  <a:srgbClr val="0072BC"/>
                </a:solidFill>
              </a:rPr>
              <a:t> le geoscienze con </a:t>
            </a:r>
            <a:r>
              <a:rPr lang="en-GB" sz="2000" b="1" dirty="0" err="1">
                <a:solidFill>
                  <a:srgbClr val="0072BC"/>
                </a:solidFill>
              </a:rPr>
              <a:t>l’uso</a:t>
            </a:r>
            <a:r>
              <a:rPr lang="en-GB" sz="2000" b="1" dirty="0">
                <a:solidFill>
                  <a:srgbClr val="0072BC"/>
                </a:solidFill>
              </a:rPr>
              <a:t> di </a:t>
            </a:r>
            <a:r>
              <a:rPr lang="en-GB" sz="2000" b="1" dirty="0" err="1">
                <a:solidFill>
                  <a:srgbClr val="0072BC"/>
                </a:solidFill>
              </a:rPr>
              <a:t>modelli</a:t>
            </a:r>
            <a:r>
              <a:rPr lang="en-GB" sz="2000" b="1" dirty="0">
                <a:solidFill>
                  <a:srgbClr val="0072BC"/>
                </a:solidFill>
              </a:rPr>
              <a:t> e </a:t>
            </a:r>
            <a:r>
              <a:rPr lang="en-GB" sz="2000" b="1" dirty="0" err="1">
                <a:solidFill>
                  <a:srgbClr val="0072BC"/>
                </a:solidFill>
              </a:rPr>
              <a:t>simulazioni</a:t>
            </a:r>
            <a:r>
              <a:rPr lang="en-GB" sz="2000" b="1" dirty="0">
                <a:solidFill>
                  <a:srgbClr val="0072BC"/>
                </a:solidFill>
              </a:rPr>
              <a:t> </a:t>
            </a:r>
            <a:r>
              <a:rPr lang="en-GB" sz="2000" b="1" i="1" dirty="0">
                <a:solidFill>
                  <a:srgbClr val="0072BC"/>
                </a:solidFill>
              </a:rPr>
              <a:t>hands-on?</a:t>
            </a:r>
          </a:p>
        </p:txBody>
      </p:sp>
      <p:sp>
        <p:nvSpPr>
          <p:cNvPr id="20" name="Shape 20"/>
          <p:cNvSpPr/>
          <p:nvPr/>
        </p:nvSpPr>
        <p:spPr>
          <a:xfrm>
            <a:off x="0" y="4424918"/>
            <a:ext cx="8690657" cy="2139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lvl="0" indent="-285750">
              <a:spcBef>
                <a:spcPts val="1000"/>
              </a:spcBef>
              <a:buClr>
                <a:srgbClr val="3366FF"/>
              </a:buClr>
              <a:buSzPct val="100000"/>
              <a:buFont typeface="Wingdings" charset="2"/>
              <a:buChar char="§"/>
            </a:pPr>
            <a:r>
              <a:rPr lang="en-GB" dirty="0">
                <a:solidFill>
                  <a:srgbClr val="535353"/>
                </a:solidFill>
              </a:rPr>
              <a:t>L</a:t>
            </a:r>
            <a:r>
              <a:rPr lang="it-IT" dirty="0">
                <a:solidFill>
                  <a:srgbClr val="535353"/>
                </a:solidFill>
              </a:rPr>
              <a:t>e geoscienze studiano fenomeni non sempre accessibili di prima mano:</a:t>
            </a:r>
          </a:p>
          <a:p>
            <a:pPr lvl="8">
              <a:spcBef>
                <a:spcPts val="1000"/>
              </a:spcBef>
              <a:buClr>
                <a:srgbClr val="3366FF"/>
              </a:buClr>
              <a:buSzPct val="100000"/>
            </a:pPr>
            <a:r>
              <a:rPr lang="it-IT" dirty="0">
                <a:solidFill>
                  <a:srgbClr val="535353"/>
                </a:solidFill>
              </a:rPr>
              <a:t>     </a:t>
            </a:r>
            <a:r>
              <a:rPr lang="mr-IN" dirty="0">
                <a:solidFill>
                  <a:srgbClr val="535353"/>
                </a:solidFill>
              </a:rPr>
              <a:t>…</a:t>
            </a:r>
            <a:r>
              <a:rPr lang="it-IT" dirty="0">
                <a:solidFill>
                  <a:srgbClr val="535353"/>
                </a:solidFill>
              </a:rPr>
              <a:t> troppo grandi	</a:t>
            </a:r>
            <a:r>
              <a:rPr lang="mr-IN" dirty="0">
                <a:solidFill>
                  <a:srgbClr val="535353"/>
                </a:solidFill>
              </a:rPr>
              <a:t>…</a:t>
            </a:r>
            <a:r>
              <a:rPr lang="it-IT" dirty="0">
                <a:solidFill>
                  <a:srgbClr val="535353"/>
                </a:solidFill>
              </a:rPr>
              <a:t> troppo lenti	</a:t>
            </a:r>
            <a:r>
              <a:rPr lang="mr-IN" dirty="0">
                <a:solidFill>
                  <a:srgbClr val="535353"/>
                </a:solidFill>
              </a:rPr>
              <a:t>…</a:t>
            </a:r>
            <a:r>
              <a:rPr lang="it-IT" dirty="0">
                <a:solidFill>
                  <a:srgbClr val="535353"/>
                </a:solidFill>
              </a:rPr>
              <a:t> troppo lontani 	</a:t>
            </a:r>
            <a:r>
              <a:rPr lang="mr-IN" dirty="0">
                <a:solidFill>
                  <a:srgbClr val="535353"/>
                </a:solidFill>
              </a:rPr>
              <a:t>…</a:t>
            </a:r>
            <a:r>
              <a:rPr lang="it-IT" dirty="0">
                <a:solidFill>
                  <a:srgbClr val="535353"/>
                </a:solidFill>
              </a:rPr>
              <a:t> a volte pericolosi!</a:t>
            </a:r>
          </a:p>
          <a:p>
            <a:pPr marL="285750" indent="-285750">
              <a:spcBef>
                <a:spcPts val="1000"/>
              </a:spcBef>
              <a:buClr>
                <a:srgbClr val="3366FF"/>
              </a:buClr>
              <a:buSzPct val="100000"/>
              <a:buFont typeface="Wingdings" charset="2"/>
              <a:buChar char="§"/>
            </a:pPr>
            <a:r>
              <a:rPr lang="it-IT" dirty="0">
                <a:solidFill>
                  <a:srgbClr val="535353"/>
                </a:solidFill>
              </a:rPr>
              <a:t>C’è il rischio che rimangano concetti teorici, lontani dall’esperienza e quindi difficili da visualizzare, capire, ricordare, applicare</a:t>
            </a:r>
            <a:r>
              <a:rPr lang="mr-IN" dirty="0">
                <a:solidFill>
                  <a:srgbClr val="535353"/>
                </a:solidFill>
              </a:rPr>
              <a:t>…</a:t>
            </a:r>
            <a:endParaRPr lang="it-IT" dirty="0">
              <a:solidFill>
                <a:srgbClr val="535353"/>
              </a:solidFill>
            </a:endParaRPr>
          </a:p>
          <a:p>
            <a:pPr marL="285750" lvl="0" indent="-285750">
              <a:spcBef>
                <a:spcPts val="1000"/>
              </a:spcBef>
              <a:buClr>
                <a:srgbClr val="3366FF"/>
              </a:buClr>
              <a:buSzPct val="100000"/>
              <a:buFont typeface="Wingdings" charset="2"/>
              <a:buChar char="§"/>
            </a:pPr>
            <a:r>
              <a:rPr lang="it-IT" dirty="0">
                <a:solidFill>
                  <a:srgbClr val="535353"/>
                </a:solidFill>
              </a:rPr>
              <a:t>L’uso dei </a:t>
            </a:r>
            <a:r>
              <a:rPr lang="it-IT" b="1" dirty="0">
                <a:solidFill>
                  <a:srgbClr val="0070C0"/>
                </a:solidFill>
              </a:rPr>
              <a:t>laboratori </a:t>
            </a:r>
            <a:r>
              <a:rPr lang="it-IT" b="1" i="1" dirty="0">
                <a:solidFill>
                  <a:srgbClr val="0070C0"/>
                </a:solidFill>
              </a:rPr>
              <a:t>hands-on </a:t>
            </a:r>
            <a:r>
              <a:rPr lang="it-IT" dirty="0">
                <a:solidFill>
                  <a:srgbClr val="535353"/>
                </a:solidFill>
              </a:rPr>
              <a:t>con </a:t>
            </a:r>
            <a:r>
              <a:rPr lang="it-IT" b="1" dirty="0">
                <a:solidFill>
                  <a:srgbClr val="0070C0"/>
                </a:solidFill>
              </a:rPr>
              <a:t>materiali a basso costo </a:t>
            </a:r>
            <a:r>
              <a:rPr lang="it-IT" dirty="0">
                <a:solidFill>
                  <a:srgbClr val="535353"/>
                </a:solidFill>
              </a:rPr>
              <a:t>può costituire una risorsa per il docente, anche quando mancano laboratori attrezzati</a:t>
            </a:r>
            <a:endParaRPr lang="en-US" dirty="0">
              <a:solidFill>
                <a:srgbClr val="535353"/>
              </a:solidFill>
            </a:endParaRPr>
          </a:p>
        </p:txBody>
      </p:sp>
      <p:sp>
        <p:nvSpPr>
          <p:cNvPr id="4" name="Shape 19">
            <a:extLst>
              <a:ext uri="{FF2B5EF4-FFF2-40B4-BE49-F238E27FC236}">
                <a16:creationId xmlns:a16="http://schemas.microsoft.com/office/drawing/2014/main" id="{C72F7E59-3052-7E4C-A976-169378CE8C9A}"/>
              </a:ext>
            </a:extLst>
          </p:cNvPr>
          <p:cNvSpPr/>
          <p:nvPr/>
        </p:nvSpPr>
        <p:spPr>
          <a:xfrm>
            <a:off x="2195736" y="116632"/>
            <a:ext cx="694826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300"/>
              </a:spcBef>
              <a:defRPr sz="2600" b="1">
                <a:solidFill>
                  <a:srgbClr val="0072B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 algn="l">
              <a:defRPr sz="1800" b="0">
                <a:solidFill>
                  <a:srgbClr val="000000"/>
                </a:solidFill>
              </a:defRPr>
            </a:pPr>
            <a:endParaRPr lang="en-GB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571BBC-5955-6541-9D5A-D540B5431436}"/>
              </a:ext>
            </a:extLst>
          </p:cNvPr>
          <p:cNvSpPr txBox="1"/>
          <p:nvPr/>
        </p:nvSpPr>
        <p:spPr>
          <a:xfrm>
            <a:off x="2146039" y="315322"/>
            <a:ext cx="698477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lang="en-GB" sz="2000" b="1" dirty="0">
                <a:solidFill>
                  <a:srgbClr val="0072BC"/>
                </a:solidFill>
              </a:rPr>
              <a:t>Why to use </a:t>
            </a:r>
            <a:r>
              <a:rPr lang="en-GB" sz="2000" b="1" i="1" dirty="0">
                <a:solidFill>
                  <a:srgbClr val="0072BC"/>
                </a:solidFill>
              </a:rPr>
              <a:t>hands-on </a:t>
            </a:r>
            <a:r>
              <a:rPr lang="en-GB" sz="2000" b="1" dirty="0">
                <a:solidFill>
                  <a:srgbClr val="0072BC"/>
                </a:solidFill>
              </a:rPr>
              <a:t>models and simulations to teach geosciences?</a:t>
            </a:r>
            <a:endParaRPr lang="en-GB" sz="2000" b="1" i="1" dirty="0">
              <a:solidFill>
                <a:srgbClr val="0072BC"/>
              </a:solidFill>
            </a:endParaRPr>
          </a:p>
        </p:txBody>
      </p:sp>
      <p:sp>
        <p:nvSpPr>
          <p:cNvPr id="6" name="Shape 20">
            <a:extLst>
              <a:ext uri="{FF2B5EF4-FFF2-40B4-BE49-F238E27FC236}">
                <a16:creationId xmlns:a16="http://schemas.microsoft.com/office/drawing/2014/main" id="{79821725-508C-1A48-B60C-720BA1020FD3}"/>
              </a:ext>
            </a:extLst>
          </p:cNvPr>
          <p:cNvSpPr/>
          <p:nvPr/>
        </p:nvSpPr>
        <p:spPr>
          <a:xfrm>
            <a:off x="107504" y="1115859"/>
            <a:ext cx="9145016" cy="2139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lvl="0" indent="-285750">
              <a:spcBef>
                <a:spcPts val="1000"/>
              </a:spcBef>
              <a:buClr>
                <a:srgbClr val="3366FF"/>
              </a:buClr>
              <a:buSzPct val="100000"/>
              <a:buFont typeface="Wingdings" charset="2"/>
              <a:buChar char="§"/>
            </a:pPr>
            <a:r>
              <a:rPr lang="it-IT" dirty="0" err="1">
                <a:solidFill>
                  <a:srgbClr val="535353"/>
                </a:solidFill>
              </a:rPr>
              <a:t>Geosciences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study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phenomena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rarely</a:t>
            </a:r>
            <a:r>
              <a:rPr lang="it-IT" dirty="0">
                <a:solidFill>
                  <a:srgbClr val="535353"/>
                </a:solidFill>
              </a:rPr>
              <a:t> first-</a:t>
            </a:r>
            <a:r>
              <a:rPr lang="it-IT" dirty="0" err="1">
                <a:solidFill>
                  <a:srgbClr val="535353"/>
                </a:solidFill>
              </a:rPr>
              <a:t>hand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accessible</a:t>
            </a:r>
            <a:r>
              <a:rPr lang="it-IT" dirty="0">
                <a:solidFill>
                  <a:srgbClr val="535353"/>
                </a:solidFill>
              </a:rPr>
              <a:t>:</a:t>
            </a:r>
          </a:p>
          <a:p>
            <a:pPr lvl="8">
              <a:spcBef>
                <a:spcPts val="1000"/>
              </a:spcBef>
              <a:buClr>
                <a:srgbClr val="3366FF"/>
              </a:buClr>
              <a:buSzPct val="100000"/>
            </a:pPr>
            <a:r>
              <a:rPr lang="it-IT" dirty="0">
                <a:solidFill>
                  <a:srgbClr val="535353"/>
                </a:solidFill>
              </a:rPr>
              <a:t>     </a:t>
            </a:r>
            <a:r>
              <a:rPr lang="mr-IN" dirty="0">
                <a:solidFill>
                  <a:srgbClr val="535353"/>
                </a:solidFill>
              </a:rPr>
              <a:t>…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too</a:t>
            </a:r>
            <a:r>
              <a:rPr lang="it-IT" dirty="0">
                <a:solidFill>
                  <a:srgbClr val="535353"/>
                </a:solidFill>
              </a:rPr>
              <a:t> big	</a:t>
            </a:r>
            <a:r>
              <a:rPr lang="mr-IN" dirty="0">
                <a:solidFill>
                  <a:srgbClr val="535353"/>
                </a:solidFill>
              </a:rPr>
              <a:t>…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too</a:t>
            </a:r>
            <a:r>
              <a:rPr lang="it-IT" dirty="0">
                <a:solidFill>
                  <a:srgbClr val="535353"/>
                </a:solidFill>
              </a:rPr>
              <a:t> slow	</a:t>
            </a:r>
            <a:r>
              <a:rPr lang="mr-IN" dirty="0">
                <a:solidFill>
                  <a:srgbClr val="535353"/>
                </a:solidFill>
              </a:rPr>
              <a:t>…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too</a:t>
            </a:r>
            <a:r>
              <a:rPr lang="it-IT" dirty="0">
                <a:solidFill>
                  <a:srgbClr val="535353"/>
                </a:solidFill>
              </a:rPr>
              <a:t> far	</a:t>
            </a:r>
            <a:r>
              <a:rPr lang="mr-IN" dirty="0">
                <a:solidFill>
                  <a:srgbClr val="535353"/>
                </a:solidFill>
              </a:rPr>
              <a:t>…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sometimes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dangerous</a:t>
            </a:r>
            <a:r>
              <a:rPr lang="it-IT" dirty="0">
                <a:solidFill>
                  <a:srgbClr val="535353"/>
                </a:solidFill>
              </a:rPr>
              <a:t>!</a:t>
            </a:r>
          </a:p>
          <a:p>
            <a:pPr marL="285750" indent="-285750">
              <a:spcBef>
                <a:spcPts val="1000"/>
              </a:spcBef>
              <a:buClr>
                <a:srgbClr val="3366FF"/>
              </a:buClr>
              <a:buSzPct val="100000"/>
              <a:buFont typeface="Wingdings" charset="2"/>
              <a:buChar char="§"/>
            </a:pPr>
            <a:r>
              <a:rPr lang="it-IT" dirty="0" err="1">
                <a:solidFill>
                  <a:srgbClr val="535353"/>
                </a:solidFill>
              </a:rPr>
              <a:t>They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possibly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remain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theoretical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concepts</a:t>
            </a:r>
            <a:r>
              <a:rPr lang="it-IT" dirty="0">
                <a:solidFill>
                  <a:srgbClr val="535353"/>
                </a:solidFill>
              </a:rPr>
              <a:t>, far from </a:t>
            </a:r>
            <a:r>
              <a:rPr lang="it-IT" dirty="0" err="1">
                <a:solidFill>
                  <a:srgbClr val="535353"/>
                </a:solidFill>
              </a:rPr>
              <a:t>experience</a:t>
            </a:r>
            <a:r>
              <a:rPr lang="it-IT" dirty="0">
                <a:solidFill>
                  <a:srgbClr val="535353"/>
                </a:solidFill>
              </a:rPr>
              <a:t>, </a:t>
            </a:r>
            <a:r>
              <a:rPr lang="it-IT" dirty="0" err="1">
                <a:solidFill>
                  <a:srgbClr val="535353"/>
                </a:solidFill>
              </a:rPr>
              <a:t>difficult</a:t>
            </a:r>
            <a:r>
              <a:rPr lang="it-IT" dirty="0">
                <a:solidFill>
                  <a:srgbClr val="535353"/>
                </a:solidFill>
              </a:rPr>
              <a:t> to </a:t>
            </a:r>
            <a:r>
              <a:rPr lang="it-IT" dirty="0" err="1">
                <a:solidFill>
                  <a:srgbClr val="535353"/>
                </a:solidFill>
              </a:rPr>
              <a:t>visualize</a:t>
            </a:r>
            <a:r>
              <a:rPr lang="it-IT" dirty="0">
                <a:solidFill>
                  <a:srgbClr val="535353"/>
                </a:solidFill>
              </a:rPr>
              <a:t>, </a:t>
            </a:r>
            <a:r>
              <a:rPr lang="it-IT" dirty="0" err="1">
                <a:solidFill>
                  <a:srgbClr val="535353"/>
                </a:solidFill>
              </a:rPr>
              <a:t>understand</a:t>
            </a:r>
            <a:r>
              <a:rPr lang="it-IT" dirty="0">
                <a:solidFill>
                  <a:srgbClr val="535353"/>
                </a:solidFill>
              </a:rPr>
              <a:t>, </a:t>
            </a:r>
            <a:r>
              <a:rPr lang="it-IT" dirty="0" err="1">
                <a:solidFill>
                  <a:srgbClr val="535353"/>
                </a:solidFill>
              </a:rPr>
              <a:t>remember</a:t>
            </a:r>
            <a:r>
              <a:rPr lang="it-IT" dirty="0">
                <a:solidFill>
                  <a:srgbClr val="535353"/>
                </a:solidFill>
              </a:rPr>
              <a:t>, </a:t>
            </a:r>
            <a:r>
              <a:rPr lang="it-IT" dirty="0" err="1">
                <a:solidFill>
                  <a:srgbClr val="535353"/>
                </a:solidFill>
              </a:rPr>
              <a:t>apply</a:t>
            </a:r>
            <a:r>
              <a:rPr lang="it-IT" dirty="0">
                <a:solidFill>
                  <a:srgbClr val="535353"/>
                </a:solidFill>
              </a:rPr>
              <a:t>…</a:t>
            </a:r>
          </a:p>
          <a:p>
            <a:pPr marL="285750" lvl="0" indent="-285750">
              <a:spcBef>
                <a:spcPts val="1000"/>
              </a:spcBef>
              <a:buClr>
                <a:srgbClr val="3366FF"/>
              </a:buClr>
              <a:buSzPct val="100000"/>
              <a:buFont typeface="Wingdings" charset="2"/>
              <a:buChar char="§"/>
            </a:pPr>
            <a:r>
              <a:rPr lang="it-IT" dirty="0">
                <a:solidFill>
                  <a:srgbClr val="535353"/>
                </a:solidFill>
              </a:rPr>
              <a:t>The use of </a:t>
            </a:r>
            <a:r>
              <a:rPr lang="it-IT" b="1" dirty="0" err="1">
                <a:solidFill>
                  <a:srgbClr val="0070C0"/>
                </a:solidFill>
              </a:rPr>
              <a:t>practical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labs</a:t>
            </a:r>
            <a:r>
              <a:rPr lang="it-IT" dirty="0">
                <a:solidFill>
                  <a:srgbClr val="535353"/>
                </a:solidFill>
              </a:rPr>
              <a:t> with </a:t>
            </a:r>
            <a:r>
              <a:rPr lang="it-IT" b="1" dirty="0" err="1">
                <a:solidFill>
                  <a:srgbClr val="0070C0"/>
                </a:solidFill>
              </a:rPr>
              <a:t>low-cost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materials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dirty="0">
                <a:solidFill>
                  <a:srgbClr val="535353"/>
                </a:solidFill>
              </a:rPr>
              <a:t>can be a </a:t>
            </a:r>
            <a:r>
              <a:rPr lang="it-IT" dirty="0" err="1">
                <a:solidFill>
                  <a:srgbClr val="535353"/>
                </a:solidFill>
              </a:rPr>
              <a:t>resource</a:t>
            </a:r>
            <a:r>
              <a:rPr lang="it-IT" dirty="0">
                <a:solidFill>
                  <a:srgbClr val="535353"/>
                </a:solidFill>
              </a:rPr>
              <a:t> for </a:t>
            </a:r>
            <a:r>
              <a:rPr lang="it-IT" dirty="0" err="1">
                <a:solidFill>
                  <a:srgbClr val="535353"/>
                </a:solidFill>
              </a:rPr>
              <a:t>teachers</a:t>
            </a:r>
            <a:r>
              <a:rPr lang="it-IT" dirty="0">
                <a:solidFill>
                  <a:srgbClr val="535353"/>
                </a:solidFill>
              </a:rPr>
              <a:t>, </a:t>
            </a:r>
            <a:r>
              <a:rPr lang="it-IT" dirty="0" err="1">
                <a:solidFill>
                  <a:srgbClr val="535353"/>
                </a:solidFill>
              </a:rPr>
              <a:t>especially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when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well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equipped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labs</a:t>
            </a:r>
            <a:r>
              <a:rPr lang="it-IT" dirty="0">
                <a:solidFill>
                  <a:srgbClr val="535353"/>
                </a:solidFill>
              </a:rPr>
              <a:t> are </a:t>
            </a:r>
            <a:r>
              <a:rPr lang="it-IT" dirty="0" err="1">
                <a:solidFill>
                  <a:srgbClr val="535353"/>
                </a:solidFill>
              </a:rPr>
              <a:t>not</a:t>
            </a:r>
            <a:r>
              <a:rPr lang="it-IT" dirty="0">
                <a:solidFill>
                  <a:srgbClr val="535353"/>
                </a:solidFill>
              </a:rPr>
              <a:t> </a:t>
            </a:r>
            <a:r>
              <a:rPr lang="it-IT" dirty="0" err="1">
                <a:solidFill>
                  <a:srgbClr val="535353"/>
                </a:solidFill>
              </a:rPr>
              <a:t>available</a:t>
            </a:r>
            <a:endParaRPr lang="it-IT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CE01161-0860-6B47-90A9-350E386ED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>
                <a:solidFill>
                  <a:srgbClr val="0070C0"/>
                </a:solidFill>
              </a:rPr>
              <a:t>…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too</a:t>
            </a:r>
            <a:r>
              <a:rPr lang="it-IT" dirty="0">
                <a:solidFill>
                  <a:srgbClr val="0070C0"/>
                </a:solidFill>
              </a:rPr>
              <a:t> big	</a:t>
            </a:r>
            <a:r>
              <a:rPr lang="mr-IN" dirty="0">
                <a:solidFill>
                  <a:srgbClr val="0070C0"/>
                </a:solidFill>
              </a:rPr>
              <a:t>…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too</a:t>
            </a:r>
            <a:r>
              <a:rPr lang="it-IT" dirty="0">
                <a:solidFill>
                  <a:srgbClr val="0070C0"/>
                </a:solidFill>
              </a:rPr>
              <a:t> slow	</a:t>
            </a:r>
            <a:r>
              <a:rPr lang="mr-IN" dirty="0">
                <a:solidFill>
                  <a:srgbClr val="0070C0"/>
                </a:solidFill>
              </a:rPr>
              <a:t>…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too</a:t>
            </a:r>
            <a:r>
              <a:rPr lang="it-IT" dirty="0">
                <a:solidFill>
                  <a:srgbClr val="0070C0"/>
                </a:solidFill>
              </a:rPr>
              <a:t> far	                 </a:t>
            </a:r>
            <a:r>
              <a:rPr lang="mr-IN" dirty="0">
                <a:solidFill>
                  <a:srgbClr val="0070C0"/>
                </a:solidFill>
              </a:rPr>
              <a:t>…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sometimes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dangerous</a:t>
            </a:r>
            <a:r>
              <a:rPr lang="it-IT" dirty="0">
                <a:solidFill>
                  <a:srgbClr val="0070C0"/>
                </a:solidFill>
              </a:rPr>
              <a:t>!</a:t>
            </a:r>
            <a:br>
              <a:rPr lang="it-IT" dirty="0">
                <a:solidFill>
                  <a:srgbClr val="0070C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Segnaposto contenuto 5" descr="Immagine che contiene natura, fuoco, fumo, sfocato&#10;&#10;Descrizione generata automaticamente">
            <a:extLst>
              <a:ext uri="{FF2B5EF4-FFF2-40B4-BE49-F238E27FC236}">
                <a16:creationId xmlns:a16="http://schemas.microsoft.com/office/drawing/2014/main" id="{6DDBF5D4-F694-8049-8E13-226B19855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3" y="2343150"/>
            <a:ext cx="3898900" cy="2590800"/>
          </a:xfrm>
        </p:spPr>
      </p:pic>
      <p:pic>
        <p:nvPicPr>
          <p:cNvPr id="15" name="Immagine 14" descr="Immagine che contiene esterni, acqua, roccia, sedendo&#10;&#10;Descrizione generata automaticamente">
            <a:extLst>
              <a:ext uri="{FF2B5EF4-FFF2-40B4-BE49-F238E27FC236}">
                <a16:creationId xmlns:a16="http://schemas.microsoft.com/office/drawing/2014/main" id="{2876BCC3-877D-FF49-84E0-E80457E54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36" y="1241018"/>
            <a:ext cx="3558765" cy="2583566"/>
          </a:xfrm>
          <a:prstGeom prst="rect">
            <a:avLst/>
          </a:prstGeom>
        </p:spPr>
      </p:pic>
      <p:pic>
        <p:nvPicPr>
          <p:cNvPr id="17" name="Immagine 16" descr="Immagine che contiene valle, montagna, canyon, natura&#10;&#10;Descrizione generata automaticamente">
            <a:extLst>
              <a:ext uri="{FF2B5EF4-FFF2-40B4-BE49-F238E27FC236}">
                <a16:creationId xmlns:a16="http://schemas.microsoft.com/office/drawing/2014/main" id="{713C7532-A1D1-9A45-A61E-DBE445228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8" y="1241018"/>
            <a:ext cx="3435807" cy="2583566"/>
          </a:xfrm>
          <a:prstGeom prst="rect">
            <a:avLst/>
          </a:prstGeom>
        </p:spPr>
      </p:pic>
      <p:pic>
        <p:nvPicPr>
          <p:cNvPr id="19" name="Immagine 18" descr="Immagine che contiene natura, fumo, treno, vapore&#10;&#10;Descrizione generata automaticamente">
            <a:extLst>
              <a:ext uri="{FF2B5EF4-FFF2-40B4-BE49-F238E27FC236}">
                <a16:creationId xmlns:a16="http://schemas.microsoft.com/office/drawing/2014/main" id="{769009F3-5399-FE48-92A2-9F92D3E87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8" y="3994412"/>
            <a:ext cx="3435807" cy="25803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86948A-230A-154D-97ED-8C1555A74404}"/>
              </a:ext>
            </a:extLst>
          </p:cNvPr>
          <p:cNvSpPr txBox="1"/>
          <p:nvPr/>
        </p:nvSpPr>
        <p:spPr>
          <a:xfrm>
            <a:off x="611560" y="6574773"/>
            <a:ext cx="806489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Images: Dorian </a:t>
            </a:r>
            <a:r>
              <a:rPr kumimoji="0" lang="it-IT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Wallender</a:t>
            </a: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CC-BY, Thomei08 public domain, NOAA public domain, Etna Park </a:t>
            </a:r>
          </a:p>
        </p:txBody>
      </p:sp>
      <p:pic>
        <p:nvPicPr>
          <p:cNvPr id="5" name="Immagine 4" descr="Immagine che contiene esterni, montagna, natura, acqua&#10;&#10;Descrizione generata automaticamente">
            <a:extLst>
              <a:ext uri="{FF2B5EF4-FFF2-40B4-BE49-F238E27FC236}">
                <a16:creationId xmlns:a16="http://schemas.microsoft.com/office/drawing/2014/main" id="{5066B1C1-1333-6043-85A6-0C7CA2FEA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35" y="3994412"/>
            <a:ext cx="3558765" cy="26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37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4149080"/>
            <a:ext cx="8359080" cy="2304256"/>
          </a:xfrm>
        </p:spPr>
        <p:txBody>
          <a:bodyPr/>
          <a:lstStyle/>
          <a:p>
            <a:pPr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GB" altLang="en-US" b="1" dirty="0">
                <a:solidFill>
                  <a:srgbClr val="0070C0"/>
                </a:solidFill>
                <a:latin typeface="+mj-lt"/>
              </a:rPr>
              <a:t>CASE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- </a:t>
            </a:r>
            <a:r>
              <a:rPr lang="en-GB" altLang="en-US" b="1" dirty="0">
                <a:solidFill>
                  <a:srgbClr val="0070C0"/>
                </a:solidFill>
                <a:latin typeface="+mj-lt"/>
              </a:rPr>
              <a:t>C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ognitive </a:t>
            </a:r>
            <a:r>
              <a:rPr lang="en-GB" altLang="en-US" b="1" dirty="0">
                <a:solidFill>
                  <a:srgbClr val="0070C0"/>
                </a:solidFill>
                <a:latin typeface="+mj-lt"/>
              </a:rPr>
              <a:t>A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cceleration through </a:t>
            </a:r>
            <a:r>
              <a:rPr lang="en-GB" altLang="en-US" b="1" dirty="0">
                <a:solidFill>
                  <a:srgbClr val="0070C0"/>
                </a:solidFill>
                <a:latin typeface="+mj-lt"/>
              </a:rPr>
              <a:t>S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cience </a:t>
            </a:r>
            <a:r>
              <a:rPr lang="en-GB" altLang="en-US" b="1" dirty="0">
                <a:solidFill>
                  <a:srgbClr val="0070C0"/>
                </a:solidFill>
                <a:latin typeface="+mj-lt"/>
              </a:rPr>
              <a:t>E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ducation Programme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Finalizzato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allo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sviluppo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delle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abilità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cognitive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attraverso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l’insegnamento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scientifico</a:t>
            </a:r>
            <a:endParaRPr lang="en-GB" altLang="en-US" dirty="0">
              <a:solidFill>
                <a:srgbClr val="535353"/>
              </a:solidFill>
              <a:latin typeface="+mj-lt"/>
            </a:endParaRPr>
          </a:p>
          <a:p>
            <a:pPr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Basato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sul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lavoro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degli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psicologi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dell’educazione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Piaget e Vygotsky</a:t>
            </a:r>
          </a:p>
          <a:p>
            <a:pPr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Sperimentato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(con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successo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!)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negli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535353"/>
                </a:solidFill>
                <a:latin typeface="+mj-lt"/>
              </a:rPr>
              <a:t>anni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 </a:t>
            </a:r>
            <a:r>
              <a:rPr lang="mr-IN" altLang="en-US" dirty="0">
                <a:solidFill>
                  <a:srgbClr val="535353"/>
                </a:solidFill>
                <a:latin typeface="+mj-lt"/>
              </a:rPr>
              <a:t>’</a:t>
            </a:r>
            <a:r>
              <a:rPr lang="en-GB" altLang="en-US" dirty="0">
                <a:solidFill>
                  <a:srgbClr val="535353"/>
                </a:solidFill>
                <a:latin typeface="+mj-lt"/>
              </a:rPr>
              <a:t>90 in UK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612576" y="3645025"/>
            <a:ext cx="7315200" cy="720080"/>
          </a:xfrm>
        </p:spPr>
        <p:txBody>
          <a:bodyPr/>
          <a:lstStyle/>
          <a:p>
            <a:r>
              <a:rPr lang="en-GB" altLang="en-US" dirty="0"/>
              <a:t>La base </a:t>
            </a:r>
            <a:r>
              <a:rPr lang="en-GB" altLang="en-US" dirty="0" err="1"/>
              <a:t>teorica</a:t>
            </a:r>
            <a:r>
              <a:rPr lang="en-GB" altLang="en-US" dirty="0"/>
              <a:t>: </a:t>
            </a:r>
            <a:r>
              <a:rPr lang="en-GB" altLang="en-US" dirty="0" err="1"/>
              <a:t>il</a:t>
            </a:r>
            <a:r>
              <a:rPr lang="en-GB" altLang="en-US" dirty="0"/>
              <a:t> </a:t>
            </a:r>
            <a:r>
              <a:rPr lang="en-GB" altLang="en-US" dirty="0" err="1"/>
              <a:t>modello</a:t>
            </a:r>
            <a:r>
              <a:rPr lang="en-GB" altLang="en-US" dirty="0"/>
              <a:t> CASE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E0D4D9-C49A-4D4D-B901-5B44EE914CFD}"/>
              </a:ext>
            </a:extLst>
          </p:cNvPr>
          <p:cNvSpPr txBox="1">
            <a:spLocks noChangeArrowheads="1"/>
          </p:cNvSpPr>
          <p:nvPr/>
        </p:nvSpPr>
        <p:spPr>
          <a:xfrm>
            <a:off x="3203848" y="260648"/>
            <a:ext cx="5688632" cy="720080"/>
          </a:xfrm>
        </p:spPr>
        <p:txBody>
          <a:bodyPr/>
          <a:lstStyle>
            <a:lvl1pPr algn="ctr">
              <a:defRPr sz="2400" b="1">
                <a:solidFill>
                  <a:srgbClr val="0072B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GB" altLang="en-US" dirty="0"/>
              <a:t>Theoretical base: CASE model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9207868-680F-E348-8F85-80A124999BDF}"/>
              </a:ext>
            </a:extLst>
          </p:cNvPr>
          <p:cNvSpPr txBox="1">
            <a:spLocks noChangeArrowheads="1"/>
          </p:cNvSpPr>
          <p:nvPr/>
        </p:nvSpPr>
        <p:spPr>
          <a:xfrm>
            <a:off x="971600" y="921093"/>
            <a:ext cx="7848872" cy="1931843"/>
          </a:xfr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72BC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1pPr>
            <a:lvl2pPr marL="783771" indent="-326571">
              <a:spcBef>
                <a:spcPts val="700"/>
              </a:spcBef>
              <a:buClr>
                <a:srgbClr val="0072BC"/>
              </a:buClr>
              <a:buSzPct val="100000"/>
              <a:buFont typeface="Helvetica" panose="020B0604020202020204" pitchFamily="34" charset="0"/>
              <a:buChar char="–"/>
              <a:defRPr sz="1600">
                <a:latin typeface="+mj-lt"/>
                <a:ea typeface="Arial"/>
                <a:cs typeface="Arial" panose="020B0604020202020204" pitchFamily="34" charset="0"/>
                <a:sym typeface="Arial"/>
              </a:defRPr>
            </a:lvl2pPr>
            <a:lvl3pPr marL="1219200" indent="-304800">
              <a:spcBef>
                <a:spcPts val="700"/>
              </a:spcBef>
              <a:buSzPct val="100000"/>
              <a:buChar char="•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3pPr>
            <a:lvl4pPr marL="1737360" indent="-365760">
              <a:spcBef>
                <a:spcPts val="700"/>
              </a:spcBef>
              <a:buSzPct val="100000"/>
              <a:buChar char="–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4pPr>
            <a:lvl5pPr marL="2235200" indent="-406400">
              <a:spcBef>
                <a:spcPts val="700"/>
              </a:spcBef>
              <a:buSzPct val="100000"/>
              <a:buChar char="»"/>
              <a:defRPr sz="1800">
                <a:latin typeface="+mj-lt"/>
                <a:ea typeface="Arial"/>
                <a:cs typeface="Arial" panose="020B0604020202020204" pitchFamily="34" charset="0"/>
                <a:sym typeface="Arial"/>
              </a:defRPr>
            </a:lvl5pPr>
            <a:lvl6pPr marL="26924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6pPr>
            <a:lvl7pPr marL="31496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7pPr>
            <a:lvl8pPr marL="36068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8pPr>
            <a:lvl9pPr marL="4064000" indent="-406400">
              <a:spcBef>
                <a:spcPts val="700"/>
              </a:spcBef>
              <a:buSzPct val="1000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000"/>
              </a:lnSpc>
            </a:pPr>
            <a:r>
              <a:rPr lang="en-GB" altLang="en-US" b="1" dirty="0">
                <a:solidFill>
                  <a:srgbClr val="0070C0"/>
                </a:solidFill>
              </a:rPr>
              <a:t>CASE</a:t>
            </a:r>
            <a:r>
              <a:rPr lang="en-GB" altLang="en-US" dirty="0">
                <a:solidFill>
                  <a:srgbClr val="535353"/>
                </a:solidFill>
              </a:rPr>
              <a:t> - </a:t>
            </a:r>
            <a:r>
              <a:rPr lang="en-GB" altLang="en-US" b="1" dirty="0">
                <a:solidFill>
                  <a:srgbClr val="0070C0"/>
                </a:solidFill>
              </a:rPr>
              <a:t>C</a:t>
            </a:r>
            <a:r>
              <a:rPr lang="en-GB" altLang="en-US" dirty="0">
                <a:solidFill>
                  <a:srgbClr val="535353"/>
                </a:solidFill>
              </a:rPr>
              <a:t>ognitive </a:t>
            </a:r>
            <a:r>
              <a:rPr lang="en-GB" altLang="en-US" b="1" dirty="0">
                <a:solidFill>
                  <a:srgbClr val="0070C0"/>
                </a:solidFill>
              </a:rPr>
              <a:t>A</a:t>
            </a:r>
            <a:r>
              <a:rPr lang="en-GB" altLang="en-US" dirty="0">
                <a:solidFill>
                  <a:srgbClr val="535353"/>
                </a:solidFill>
              </a:rPr>
              <a:t>cceleration through </a:t>
            </a:r>
            <a:r>
              <a:rPr lang="en-GB" altLang="en-US" b="1" dirty="0">
                <a:solidFill>
                  <a:srgbClr val="0070C0"/>
                </a:solidFill>
              </a:rPr>
              <a:t>S</a:t>
            </a:r>
            <a:r>
              <a:rPr lang="en-GB" altLang="en-US" dirty="0">
                <a:solidFill>
                  <a:srgbClr val="535353"/>
                </a:solidFill>
              </a:rPr>
              <a:t>cience </a:t>
            </a:r>
            <a:r>
              <a:rPr lang="en-GB" altLang="en-US" b="1" dirty="0">
                <a:solidFill>
                  <a:srgbClr val="0070C0"/>
                </a:solidFill>
              </a:rPr>
              <a:t>E</a:t>
            </a:r>
            <a:r>
              <a:rPr lang="en-GB" altLang="en-US" dirty="0">
                <a:solidFill>
                  <a:srgbClr val="535353"/>
                </a:solidFill>
              </a:rPr>
              <a:t>ducation Programme</a:t>
            </a:r>
          </a:p>
          <a:p>
            <a:pPr>
              <a:lnSpc>
                <a:spcPts val="3000"/>
              </a:lnSpc>
            </a:pPr>
            <a:r>
              <a:rPr lang="en-GB" altLang="en-US" dirty="0">
                <a:solidFill>
                  <a:srgbClr val="535353"/>
                </a:solidFill>
              </a:rPr>
              <a:t>Aimed at the development of cognitive skills through science teaching</a:t>
            </a:r>
          </a:p>
          <a:p>
            <a:pPr>
              <a:lnSpc>
                <a:spcPts val="3000"/>
              </a:lnSpc>
            </a:pPr>
            <a:r>
              <a:rPr lang="en-GB" altLang="en-US" dirty="0">
                <a:solidFill>
                  <a:srgbClr val="535353"/>
                </a:solidFill>
              </a:rPr>
              <a:t>Based on the work of educational psychologists Piaget and Vygotsky</a:t>
            </a:r>
          </a:p>
          <a:p>
            <a:pPr>
              <a:lnSpc>
                <a:spcPts val="3000"/>
              </a:lnSpc>
            </a:pPr>
            <a:r>
              <a:rPr lang="en-GB" altLang="en-US" dirty="0">
                <a:solidFill>
                  <a:srgbClr val="535353"/>
                </a:solidFill>
              </a:rPr>
              <a:t>Successfully tested in the </a:t>
            </a:r>
            <a:r>
              <a:rPr lang="mr-IN" altLang="en-US" dirty="0">
                <a:solidFill>
                  <a:srgbClr val="535353"/>
                </a:solidFill>
              </a:rPr>
              <a:t>’</a:t>
            </a:r>
            <a:r>
              <a:rPr lang="en-GB" altLang="en-US" dirty="0">
                <a:solidFill>
                  <a:srgbClr val="535353"/>
                </a:solidFill>
              </a:rPr>
              <a:t>90 in UK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A1C6BF7-B638-2E41-A457-2E52F44D22D6}"/>
              </a:ext>
            </a:extLst>
          </p:cNvPr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FFE211"/>
          </a:solidFill>
          <a:ln w="25400" cap="flat">
            <a:solidFill>
              <a:srgbClr val="FFE21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52254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Custom 1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72BC"/>
      </a:hlink>
      <a:folHlink>
        <a:srgbClr val="FFDE0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2605</Words>
  <Application>Microsoft Macintosh PowerPoint</Application>
  <PresentationFormat>Presentazione su schermo (4:3)</PresentationFormat>
  <Paragraphs>304</Paragraphs>
  <Slides>36</Slides>
  <Notes>10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5" baseType="lpstr">
      <vt:lpstr>Arial</vt:lpstr>
      <vt:lpstr>Comic Sans MS</vt:lpstr>
      <vt:lpstr>Helvetica</vt:lpstr>
      <vt:lpstr>Helvetica Neue</vt:lpstr>
      <vt:lpstr>Marlett</vt:lpstr>
      <vt:lpstr>Modern Love Caps</vt:lpstr>
      <vt:lpstr>Times New Roman</vt:lpstr>
      <vt:lpstr>Wingdings</vt:lpstr>
      <vt:lpstr>Default</vt:lpstr>
      <vt:lpstr>Presentazione standard di PowerPoint</vt:lpstr>
      <vt:lpstr>Presentazione standard di PowerPoint</vt:lpstr>
      <vt:lpstr>Presentazione standard di PowerPoint</vt:lpstr>
      <vt:lpstr>Qui Geoscienze, abbiamo un problema…</vt:lpstr>
      <vt:lpstr>L’EGU (European Geosciences Union) risponde</vt:lpstr>
      <vt:lpstr>What EGU Field Officers do</vt:lpstr>
      <vt:lpstr>Presentazione standard di PowerPoint</vt:lpstr>
      <vt:lpstr>… too big … too slow … too far                  … sometimes dangerous! </vt:lpstr>
      <vt:lpstr>La base teorica: il modello CASE</vt:lpstr>
      <vt:lpstr>The CASE Programme</vt:lpstr>
      <vt:lpstr>La base teorica: il modello CASE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Tectonic plates Tettonica globale: le placche</vt:lpstr>
      <vt:lpstr>Presentazione standard di PowerPoint</vt:lpstr>
      <vt:lpstr>In the footsteps of Wegener with the continental jigsaw Sulle tracce di Alfred Wegener  con i puzzle dei continenti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Tectonic plates Tettonica globale: le placche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Ferreira</dc:creator>
  <cp:lastModifiedBy>Giulia Realdon</cp:lastModifiedBy>
  <cp:revision>122</cp:revision>
  <dcterms:modified xsi:type="dcterms:W3CDTF">2020-12-03T18:42:58Z</dcterms:modified>
</cp:coreProperties>
</file>